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1"/>
  </p:notesMasterIdLst>
  <p:sldIdLst>
    <p:sldId id="256" r:id="rId5"/>
    <p:sldId id="284" r:id="rId6"/>
    <p:sldId id="257" r:id="rId7"/>
    <p:sldId id="285" r:id="rId8"/>
    <p:sldId id="259" r:id="rId9"/>
    <p:sldId id="286" r:id="rId10"/>
    <p:sldId id="279" r:id="rId11"/>
    <p:sldId id="287" r:id="rId12"/>
    <p:sldId id="268" r:id="rId13"/>
    <p:sldId id="269" r:id="rId14"/>
    <p:sldId id="288" r:id="rId15"/>
    <p:sldId id="272" r:id="rId16"/>
    <p:sldId id="273" r:id="rId17"/>
    <p:sldId id="274" r:id="rId18"/>
    <p:sldId id="283" r:id="rId19"/>
    <p:sldId id="27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68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838EF3-7EED-4933-B615-68645F08C0A2}" type="datetimeFigureOut">
              <a:rPr lang="en-US" smtClean="0"/>
              <a:t>7/17/2024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DB4009-D698-4B0F-9732-A04E53B7BBEA}" type="slidenum">
              <a:rPr lang="en-US" smtClean="0"/>
              <a:t>‹#›</a:t>
            </a:fld>
            <a:endParaRPr lang="en-US"/>
          </a:p>
        </p:txBody>
      </p:sp>
    </p:spTree>
    <p:extLst>
      <p:ext uri="{BB962C8B-B14F-4D97-AF65-F5344CB8AC3E}">
        <p14:creationId xmlns:p14="http://schemas.microsoft.com/office/powerpoint/2010/main" val="3286868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26D10-FD60-455B-B447-238035DE708E}" type="slidenum">
              <a:rPr lang="en-US" smtClean="0"/>
              <a:t>‹#›</a:t>
            </a:fld>
            <a:endParaRPr lang="en-US"/>
          </a:p>
        </p:txBody>
      </p:sp>
    </p:spTree>
    <p:extLst>
      <p:ext uri="{BB962C8B-B14F-4D97-AF65-F5344CB8AC3E}">
        <p14:creationId xmlns:p14="http://schemas.microsoft.com/office/powerpoint/2010/main" val="2773256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26D10-FD60-455B-B447-238035DE708E}" type="slidenum">
              <a:rPr lang="en-US" smtClean="0"/>
              <a:t>‹#›</a:t>
            </a:fld>
            <a:endParaRPr lang="en-US"/>
          </a:p>
        </p:txBody>
      </p:sp>
    </p:spTree>
    <p:extLst>
      <p:ext uri="{BB962C8B-B14F-4D97-AF65-F5344CB8AC3E}">
        <p14:creationId xmlns:p14="http://schemas.microsoft.com/office/powerpoint/2010/main" val="3259915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26D10-FD60-455B-B447-238035DE708E}" type="slidenum">
              <a:rPr lang="en-US" smtClean="0"/>
              <a:t>‹#›</a:t>
            </a:fld>
            <a:endParaRPr lang="en-US"/>
          </a:p>
        </p:txBody>
      </p:sp>
    </p:spTree>
    <p:extLst>
      <p:ext uri="{BB962C8B-B14F-4D97-AF65-F5344CB8AC3E}">
        <p14:creationId xmlns:p14="http://schemas.microsoft.com/office/powerpoint/2010/main" val="3570412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26D10-FD60-455B-B447-238035DE708E}" type="slidenum">
              <a:rPr lang="en-US" smtClean="0"/>
              <a:t>‹#›</a:t>
            </a:fld>
            <a:endParaRPr lang="en-US"/>
          </a:p>
        </p:txBody>
      </p:sp>
    </p:spTree>
    <p:extLst>
      <p:ext uri="{BB962C8B-B14F-4D97-AF65-F5344CB8AC3E}">
        <p14:creationId xmlns:p14="http://schemas.microsoft.com/office/powerpoint/2010/main" val="1552311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26D10-FD60-455B-B447-238035DE708E}" type="slidenum">
              <a:rPr lang="en-US" smtClean="0"/>
              <a:t>‹#›</a:t>
            </a:fld>
            <a:endParaRPr lang="en-US"/>
          </a:p>
        </p:txBody>
      </p:sp>
    </p:spTree>
    <p:extLst>
      <p:ext uri="{BB962C8B-B14F-4D97-AF65-F5344CB8AC3E}">
        <p14:creationId xmlns:p14="http://schemas.microsoft.com/office/powerpoint/2010/main" val="634887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826D10-FD60-455B-B447-238035DE708E}" type="slidenum">
              <a:rPr lang="en-US" smtClean="0"/>
              <a:t>‹#›</a:t>
            </a:fld>
            <a:endParaRPr lang="en-US"/>
          </a:p>
        </p:txBody>
      </p:sp>
    </p:spTree>
    <p:extLst>
      <p:ext uri="{BB962C8B-B14F-4D97-AF65-F5344CB8AC3E}">
        <p14:creationId xmlns:p14="http://schemas.microsoft.com/office/powerpoint/2010/main" val="3461932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2438400" y="6319447"/>
            <a:ext cx="2743200" cy="365125"/>
          </a:xfrm>
          <a:prstGeom prst="rect">
            <a:avLst/>
          </a:prstGeom>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826D10-FD60-455B-B447-238035DE708E}" type="slidenum">
              <a:rPr lang="en-US" smtClean="0"/>
              <a:t>‹#›</a:t>
            </a:fld>
            <a:endParaRPr lang="en-US"/>
          </a:p>
        </p:txBody>
      </p:sp>
    </p:spTree>
    <p:extLst>
      <p:ext uri="{BB962C8B-B14F-4D97-AF65-F5344CB8AC3E}">
        <p14:creationId xmlns:p14="http://schemas.microsoft.com/office/powerpoint/2010/main" val="3729020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2438400" y="6319447"/>
            <a:ext cx="2743200" cy="365125"/>
          </a:xfrm>
          <a:prstGeom prst="rect">
            <a:avLst/>
          </a:prstGeom>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826D10-FD60-455B-B447-238035DE708E}" type="slidenum">
              <a:rPr lang="en-US" smtClean="0"/>
              <a:t>‹#›</a:t>
            </a:fld>
            <a:endParaRPr lang="en-US"/>
          </a:p>
        </p:txBody>
      </p:sp>
    </p:spTree>
    <p:extLst>
      <p:ext uri="{BB962C8B-B14F-4D97-AF65-F5344CB8AC3E}">
        <p14:creationId xmlns:p14="http://schemas.microsoft.com/office/powerpoint/2010/main" val="3930525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438400" y="6319447"/>
            <a:ext cx="2743200" cy="365125"/>
          </a:xfrm>
          <a:prstGeom prst="rect">
            <a:avLst/>
          </a:prstGeom>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826D10-FD60-455B-B447-238035DE708E}" type="slidenum">
              <a:rPr lang="en-US" smtClean="0"/>
              <a:t>‹#›</a:t>
            </a:fld>
            <a:endParaRPr lang="en-US"/>
          </a:p>
        </p:txBody>
      </p:sp>
    </p:spTree>
    <p:extLst>
      <p:ext uri="{BB962C8B-B14F-4D97-AF65-F5344CB8AC3E}">
        <p14:creationId xmlns:p14="http://schemas.microsoft.com/office/powerpoint/2010/main" val="64992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826D10-FD60-455B-B447-238035DE708E}" type="slidenum">
              <a:rPr lang="en-US" smtClean="0"/>
              <a:t>‹#›</a:t>
            </a:fld>
            <a:endParaRPr lang="en-US"/>
          </a:p>
        </p:txBody>
      </p:sp>
    </p:spTree>
    <p:extLst>
      <p:ext uri="{BB962C8B-B14F-4D97-AF65-F5344CB8AC3E}">
        <p14:creationId xmlns:p14="http://schemas.microsoft.com/office/powerpoint/2010/main" val="1983911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826D10-FD60-455B-B447-238035DE708E}" type="slidenum">
              <a:rPr lang="en-US" smtClean="0"/>
              <a:t>‹#›</a:t>
            </a:fld>
            <a:endParaRPr lang="en-US"/>
          </a:p>
        </p:txBody>
      </p:sp>
    </p:spTree>
    <p:extLst>
      <p:ext uri="{BB962C8B-B14F-4D97-AF65-F5344CB8AC3E}">
        <p14:creationId xmlns:p14="http://schemas.microsoft.com/office/powerpoint/2010/main" val="1757768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826D10-FD60-455B-B447-238035DE708E}" type="slidenum">
              <a:rPr lang="en-US" smtClean="0"/>
              <a:t>‹#›</a:t>
            </a:fld>
            <a:endParaRPr lang="en-US"/>
          </a:p>
        </p:txBody>
      </p:sp>
      <p:pic>
        <p:nvPicPr>
          <p:cNvPr id="8" name="Picture 7"/>
          <p:cNvPicPr>
            <a:picLocks noSelect="1" noChangeAspect="1"/>
          </p:cNvPicPr>
          <p:nvPr/>
        </p:nvPicPr>
        <p:blipFill>
          <a:blip r:embed="rId13">
            <a:extLst>
              <a:ext uri="{28A0092B-C50C-407E-A947-70E740481C1C}">
                <a14:useLocalDpi xmlns:a14="http://schemas.microsoft.com/office/drawing/2010/main" val="0"/>
              </a:ext>
            </a:extLst>
          </a:blip>
          <a:stretch>
            <a:fillRect/>
          </a:stretch>
        </p:blipFill>
        <p:spPr>
          <a:xfrm>
            <a:off x="115325" y="5796743"/>
            <a:ext cx="1810669" cy="1030313"/>
          </a:xfrm>
          <a:prstGeom prst="rect">
            <a:avLst/>
          </a:prstGeom>
        </p:spPr>
      </p:pic>
    </p:spTree>
    <p:extLst>
      <p:ext uri="{BB962C8B-B14F-4D97-AF65-F5344CB8AC3E}">
        <p14:creationId xmlns:p14="http://schemas.microsoft.com/office/powerpoint/2010/main" val="4663121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0.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71050-E6DA-A506-806C-167EAD39685D}"/>
              </a:ext>
            </a:extLst>
          </p:cNvPr>
          <p:cNvSpPr>
            <a:spLocks noGrp="1"/>
          </p:cNvSpPr>
          <p:nvPr>
            <p:ph type="ctrTitle"/>
          </p:nvPr>
        </p:nvSpPr>
        <p:spPr>
          <a:xfrm>
            <a:off x="770467" y="381001"/>
            <a:ext cx="10515600" cy="2489200"/>
          </a:xfrm>
        </p:spPr>
        <p:txBody>
          <a:bodyPr>
            <a:noAutofit/>
          </a:bodyPr>
          <a:lstStyle/>
          <a:p>
            <a:r>
              <a:rPr lang="en-US" sz="4800" dirty="0"/>
              <a:t>Cycling of Non-Self-Representing PSUs in the National Health Interview Survey</a:t>
            </a:r>
          </a:p>
        </p:txBody>
      </p:sp>
      <p:sp>
        <p:nvSpPr>
          <p:cNvPr id="3" name="Subtitle 2">
            <a:extLst>
              <a:ext uri="{FF2B5EF4-FFF2-40B4-BE49-F238E27FC236}">
                <a16:creationId xmlns:a16="http://schemas.microsoft.com/office/drawing/2014/main" id="{87479B2D-3AAD-31AB-ADEC-4B6126ECE30D}"/>
              </a:ext>
            </a:extLst>
          </p:cNvPr>
          <p:cNvSpPr>
            <a:spLocks noGrp="1"/>
          </p:cNvSpPr>
          <p:nvPr>
            <p:ph type="subTitle" idx="1"/>
          </p:nvPr>
        </p:nvSpPr>
        <p:spPr/>
        <p:txBody>
          <a:bodyPr>
            <a:normAutofit fontScale="92500" lnSpcReduction="10000"/>
          </a:bodyPr>
          <a:lstStyle/>
          <a:p>
            <a:r>
              <a:rPr lang="en-US" dirty="0"/>
              <a:t>Presented at the Joint Statistical Meetings</a:t>
            </a:r>
          </a:p>
          <a:p>
            <a:r>
              <a:rPr lang="en-US" dirty="0"/>
              <a:t>August 5, 2024</a:t>
            </a:r>
          </a:p>
          <a:p>
            <a:r>
              <a:rPr lang="en-US" dirty="0"/>
              <a:t>Presenter: John Chesnut (U.S. Census Bureau)</a:t>
            </a:r>
          </a:p>
          <a:p>
            <a:r>
              <a:rPr lang="en-US" dirty="0"/>
              <a:t>Author: Padraic Murphy (U.S. Census Bureau)</a:t>
            </a:r>
          </a:p>
        </p:txBody>
      </p:sp>
      <p:sp>
        <p:nvSpPr>
          <p:cNvPr id="4" name="TextBox 3">
            <a:extLst>
              <a:ext uri="{FF2B5EF4-FFF2-40B4-BE49-F238E27FC236}">
                <a16:creationId xmlns:a16="http://schemas.microsoft.com/office/drawing/2014/main" id="{10A58842-7032-479A-0B6E-E79835292AE1}"/>
              </a:ext>
            </a:extLst>
          </p:cNvPr>
          <p:cNvSpPr txBox="1"/>
          <p:nvPr/>
        </p:nvSpPr>
        <p:spPr>
          <a:xfrm>
            <a:off x="1214967" y="5486400"/>
            <a:ext cx="9762067" cy="369332"/>
          </a:xfrm>
          <a:prstGeom prst="rect">
            <a:avLst/>
          </a:prstGeom>
          <a:noFill/>
        </p:spPr>
        <p:txBody>
          <a:bodyPr wrap="square" rtlCol="0">
            <a:spAutoFit/>
          </a:bodyPr>
          <a:lstStyle/>
          <a:p>
            <a:r>
              <a:rPr lang="en-US" b="0" i="1" dirty="0">
                <a:solidFill>
                  <a:srgbClr val="000000"/>
                </a:solidFill>
                <a:effectLst/>
                <a:latin typeface="Calibri" panose="020F0502020204030204" pitchFamily="34" charset="0"/>
              </a:rPr>
              <a:t>Any views expressed are those of the authors and not those of the U.S. Census Bureau</a:t>
            </a:r>
          </a:p>
        </p:txBody>
      </p:sp>
      <p:sp>
        <p:nvSpPr>
          <p:cNvPr id="5" name="Slide Number Placeholder 4">
            <a:extLst>
              <a:ext uri="{FF2B5EF4-FFF2-40B4-BE49-F238E27FC236}">
                <a16:creationId xmlns:a16="http://schemas.microsoft.com/office/drawing/2014/main" id="{E360E737-2B6A-933D-7DE9-B4BD595130AC}"/>
              </a:ext>
            </a:extLst>
          </p:cNvPr>
          <p:cNvSpPr>
            <a:spLocks noGrp="1"/>
          </p:cNvSpPr>
          <p:nvPr>
            <p:ph type="sldNum" sz="quarter" idx="12"/>
          </p:nvPr>
        </p:nvSpPr>
        <p:spPr/>
        <p:txBody>
          <a:bodyPr/>
          <a:lstStyle/>
          <a:p>
            <a:fld id="{FC826D10-FD60-455B-B447-238035DE708E}" type="slidenum">
              <a:rPr lang="en-US" smtClean="0"/>
              <a:t>1</a:t>
            </a:fld>
            <a:endParaRPr lang="en-US"/>
          </a:p>
        </p:txBody>
      </p:sp>
      <p:sp>
        <p:nvSpPr>
          <p:cNvPr id="6" name="TextBox 5">
            <a:extLst>
              <a:ext uri="{FF2B5EF4-FFF2-40B4-BE49-F238E27FC236}">
                <a16:creationId xmlns:a16="http://schemas.microsoft.com/office/drawing/2014/main" id="{C8871B3E-ED24-C22D-4914-70C2A357FF13}"/>
              </a:ext>
            </a:extLst>
          </p:cNvPr>
          <p:cNvSpPr txBox="1"/>
          <p:nvPr/>
        </p:nvSpPr>
        <p:spPr>
          <a:xfrm>
            <a:off x="1974761" y="5903893"/>
            <a:ext cx="8242479" cy="954107"/>
          </a:xfrm>
          <a:prstGeom prst="rect">
            <a:avLst/>
          </a:prstGeom>
          <a:noFill/>
        </p:spPr>
        <p:txBody>
          <a:bodyPr wrap="square" rtlCol="0">
            <a:spAutoFit/>
          </a:bodyPr>
          <a:lstStyle/>
          <a:p>
            <a:r>
              <a:rPr lang="en-US" sz="1400" b="0" i="1" dirty="0">
                <a:solidFill>
                  <a:srgbClr val="000000"/>
                </a:solidFill>
                <a:effectLst/>
                <a:latin typeface="Aptos" panose="020B0004020202020204" pitchFamily="34" charset="0"/>
              </a:rPr>
              <a:t>The U.S. Census Bureau reviewed this data product for unauthorized disclosure of confidential information and approved the disclosure avoidance practices applied to this release. CBDRB-FY24-POP001-0085.</a:t>
            </a:r>
          </a:p>
          <a:p>
            <a:endParaRPr lang="en-US" sz="1400" i="1" dirty="0"/>
          </a:p>
        </p:txBody>
      </p:sp>
    </p:spTree>
    <p:extLst>
      <p:ext uri="{BB962C8B-B14F-4D97-AF65-F5344CB8AC3E}">
        <p14:creationId xmlns:p14="http://schemas.microsoft.com/office/powerpoint/2010/main" val="29138755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81B25-4B8B-C128-DF4A-EE4D814A4CCF}"/>
              </a:ext>
            </a:extLst>
          </p:cNvPr>
          <p:cNvSpPr>
            <a:spLocks noGrp="1"/>
          </p:cNvSpPr>
          <p:nvPr>
            <p:ph type="title"/>
          </p:nvPr>
        </p:nvSpPr>
        <p:spPr/>
        <p:txBody>
          <a:bodyPr>
            <a:normAutofit/>
          </a:bodyPr>
          <a:lstStyle/>
          <a:p>
            <a:r>
              <a:rPr lang="en-US" sz="3200" dirty="0"/>
              <a:t>Selection of non-QSR PSU sample (if necessary)</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5877D96-565A-0A5B-79AA-94824794B9F1}"/>
                  </a:ext>
                </a:extLst>
              </p:cNvPr>
              <p:cNvSpPr>
                <a:spLocks noGrp="1"/>
              </p:cNvSpPr>
              <p:nvPr>
                <p:ph idx="1"/>
              </p:nvPr>
            </p:nvSpPr>
            <p:spPr>
              <a:xfrm>
                <a:off x="838200" y="1434517"/>
                <a:ext cx="10515600" cy="4742446"/>
              </a:xfrm>
            </p:spPr>
            <p:txBody>
              <a:bodyPr>
                <a:normAutofit/>
              </a:bodyPr>
              <a:lstStyle/>
              <a:p>
                <a:r>
                  <a:rPr lang="en-US" sz="2400" dirty="0"/>
                  <a:t>Generate random start-with (and initial hit value) using the </a:t>
                </a:r>
                <a:r>
                  <a:rPr lang="en-US" sz="2400" b="1" i="1" dirty="0"/>
                  <a:t>final</a:t>
                </a:r>
                <a:r>
                  <a:rPr lang="en-US" sz="2400" dirty="0"/>
                  <a:t> skip interval </a:t>
                </a:r>
                <a14:m>
                  <m:oMath xmlns:m="http://schemas.openxmlformats.org/officeDocument/2006/math">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𝑆</m:t>
                        </m:r>
                      </m:e>
                      <m:sup>
                        <m:r>
                          <a:rPr lang="en-US" sz="2400" b="0" i="1" smtClean="0">
                            <a:latin typeface="Cambria Math" panose="02040503050406030204" pitchFamily="18" charset="0"/>
                          </a:rPr>
                          <m:t>∗</m:t>
                        </m:r>
                      </m:sup>
                    </m:sSup>
                  </m:oMath>
                </a14:m>
                <a:r>
                  <a:rPr lang="en-US" sz="2400" dirty="0"/>
                  <a:t> from the previous slide and a </a:t>
                </a:r>
                <a14:m>
                  <m:oMath xmlns:m="http://schemas.openxmlformats.org/officeDocument/2006/math">
                    <m:r>
                      <a:rPr lang="en-US" sz="2400" b="0" i="1" smtClean="0">
                        <a:latin typeface="Cambria Math" panose="02040503050406030204" pitchFamily="18" charset="0"/>
                      </a:rPr>
                      <m:t>𝑈</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0,1</m:t>
                        </m:r>
                      </m:e>
                    </m:d>
                  </m:oMath>
                </a14:m>
                <a:r>
                  <a:rPr lang="en-US" sz="2400" dirty="0"/>
                  <a:t> variate </a:t>
                </a:r>
                <a14:m>
                  <m:oMath xmlns:m="http://schemas.openxmlformats.org/officeDocument/2006/math">
                    <m:r>
                      <a:rPr lang="en-US" sz="2400" b="0" i="1" smtClean="0">
                        <a:latin typeface="Cambria Math" panose="02040503050406030204" pitchFamily="18" charset="0"/>
                      </a:rPr>
                      <m:t>𝑅</m:t>
                    </m:r>
                  </m:oMath>
                </a14:m>
                <a:r>
                  <a:rPr lang="en-US" sz="2400" dirty="0"/>
                  <a:t>:</a:t>
                </a:r>
              </a:p>
              <a:p>
                <a:pPr marL="0" indent="0">
                  <a:buNone/>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𝑆𝑊</m:t>
                      </m:r>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𝑆</m:t>
                          </m:r>
                        </m:e>
                        <m:sup>
                          <m:r>
                            <a:rPr lang="en-US" sz="2400" b="0" i="1" smtClean="0">
                              <a:latin typeface="Cambria Math" panose="02040503050406030204" pitchFamily="18" charset="0"/>
                            </a:rPr>
                            <m:t>∗</m:t>
                          </m:r>
                        </m:sup>
                      </m:sSup>
                      <m:r>
                        <a:rPr lang="en-US" sz="2400" b="0" i="1" smtClean="0">
                          <a:latin typeface="Cambria Math" panose="02040503050406030204" pitchFamily="18" charset="0"/>
                        </a:rPr>
                        <m:t>×</m:t>
                      </m:r>
                      <m:r>
                        <a:rPr lang="en-US" sz="2400" b="0" i="1" smtClean="0">
                          <a:latin typeface="Cambria Math" panose="02040503050406030204" pitchFamily="18" charset="0"/>
                        </a:rPr>
                        <m:t>𝑅</m:t>
                      </m:r>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h</m:t>
                          </m:r>
                        </m:e>
                        <m:sub>
                          <m:r>
                            <a:rPr lang="en-US" sz="2400" b="0" i="1" smtClean="0">
                              <a:latin typeface="Cambria Math" panose="02040503050406030204" pitchFamily="18" charset="0"/>
                            </a:rPr>
                            <m:t>1</m:t>
                          </m:r>
                        </m:sub>
                      </m:sSub>
                    </m:oMath>
                  </m:oMathPara>
                </a14:m>
                <a:endParaRPr lang="en-US" sz="2400" dirty="0"/>
              </a:p>
              <a:p>
                <a:r>
                  <a:rPr lang="en-US" sz="2400" dirty="0"/>
                  <a:t>Determine the remaining </a:t>
                </a:r>
                <a14:m>
                  <m:oMath xmlns:m="http://schemas.openxmlformats.org/officeDocument/2006/math">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𝑛</m:t>
                        </m:r>
                      </m:e>
                      <m:sup>
                        <m:r>
                          <a:rPr lang="en-US" sz="2400" b="0" i="1" smtClean="0">
                            <a:latin typeface="Cambria Math" panose="02040503050406030204" pitchFamily="18" charset="0"/>
                          </a:rPr>
                          <m:t>∗</m:t>
                        </m:r>
                      </m:sup>
                    </m:sSup>
                    <m:r>
                      <a:rPr lang="en-US" sz="2400" b="0" i="1" smtClean="0">
                        <a:latin typeface="Cambria Math" panose="02040503050406030204" pitchFamily="18" charset="0"/>
                      </a:rPr>
                      <m:t>−1</m:t>
                    </m:r>
                  </m:oMath>
                </a14:m>
                <a:r>
                  <a:rPr lang="en-US" sz="2400" dirty="0"/>
                  <a:t> hits as</a:t>
                </a:r>
              </a:p>
              <a:p>
                <a:pPr marL="0" indent="0">
                  <a:buNone/>
                </a:pPr>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h</m:t>
                          </m:r>
                        </m:e>
                        <m:sub>
                          <m:r>
                            <a:rPr lang="en-US" sz="2400" b="0" i="1" smtClean="0">
                              <a:latin typeface="Cambria Math" panose="02040503050406030204" pitchFamily="18" charset="0"/>
                            </a:rPr>
                            <m:t>𝑟</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h</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𝑟</m:t>
                          </m:r>
                          <m:r>
                            <a:rPr lang="en-US" sz="2400" b="0" i="1" smtClean="0">
                              <a:latin typeface="Cambria Math" panose="02040503050406030204" pitchFamily="18" charset="0"/>
                            </a:rPr>
                            <m:t>−1</m:t>
                          </m:r>
                        </m:e>
                      </m:d>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𝑆</m:t>
                          </m:r>
                        </m:e>
                        <m:sup>
                          <m:r>
                            <a:rPr lang="en-US" sz="2400" b="0" i="1" smtClean="0">
                              <a:latin typeface="Cambria Math" panose="02040503050406030204" pitchFamily="18" charset="0"/>
                            </a:rPr>
                            <m:t>∗</m:t>
                          </m:r>
                        </m:sup>
                      </m:sSup>
                      <m:r>
                        <a:rPr lang="en-US" sz="2400" b="0" i="1" smtClean="0">
                          <a:latin typeface="Cambria Math" panose="02040503050406030204" pitchFamily="18" charset="0"/>
                        </a:rPr>
                        <m:t>   ,  </m:t>
                      </m:r>
                      <m:r>
                        <a:rPr lang="en-US" sz="2400" b="0" i="1" smtClean="0">
                          <a:latin typeface="Cambria Math" panose="02040503050406030204" pitchFamily="18" charset="0"/>
                        </a:rPr>
                        <m:t>𝑟</m:t>
                      </m:r>
                      <m:r>
                        <a:rPr lang="en-US" sz="2400" b="0" i="1" smtClean="0">
                          <a:latin typeface="Cambria Math" panose="02040503050406030204" pitchFamily="18" charset="0"/>
                        </a:rPr>
                        <m:t>=2 </m:t>
                      </m:r>
                      <m:r>
                        <a:rPr lang="en-US" sz="2400" b="0" i="1" smtClean="0">
                          <a:latin typeface="Cambria Math" panose="02040503050406030204" pitchFamily="18" charset="0"/>
                        </a:rPr>
                        <m:t>𝑡𝑜</m:t>
                      </m:r>
                      <m:r>
                        <a:rPr lang="en-US" sz="2400" b="0" i="1" smtClean="0">
                          <a:latin typeface="Cambria Math" panose="02040503050406030204" pitchFamily="18" charset="0"/>
                        </a:rPr>
                        <m:t> </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𝑛</m:t>
                          </m:r>
                        </m:e>
                        <m:sup>
                          <m:r>
                            <a:rPr lang="en-US" sz="2400" b="0" i="1" smtClean="0">
                              <a:latin typeface="Cambria Math" panose="02040503050406030204" pitchFamily="18" charset="0"/>
                            </a:rPr>
                            <m:t>∗</m:t>
                          </m:r>
                        </m:sup>
                      </m:sSup>
                    </m:oMath>
                  </m:oMathPara>
                </a14:m>
                <a:endParaRPr lang="en-US" sz="2400" dirty="0"/>
              </a:p>
              <a:p>
                <a:r>
                  <a:rPr lang="en-US" sz="2400" dirty="0"/>
                  <a:t>With the remaining </a:t>
                </a:r>
                <a14:m>
                  <m:oMath xmlns:m="http://schemas.openxmlformats.org/officeDocument/2006/math">
                    <m:r>
                      <a:rPr lang="en-US" sz="2400" b="0" i="1" smtClean="0">
                        <a:latin typeface="Cambria Math" panose="02040503050406030204" pitchFamily="18" charset="0"/>
                      </a:rPr>
                      <m:t>𝑗</m:t>
                    </m:r>
                  </m:oMath>
                </a14:m>
                <a:r>
                  <a:rPr lang="en-US" sz="2400" dirty="0"/>
                  <a:t> non-QSR NSR PSUs in ascending size order, calculate their cumulative measures of size:</a:t>
                </a:r>
              </a:p>
              <a:p>
                <a:pPr marL="0" indent="0">
                  <a:buNone/>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𝐶𝑀𝑂</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𝑆</m:t>
                          </m:r>
                        </m:e>
                        <m:sub>
                          <m:r>
                            <a:rPr lang="en-US" sz="2400" b="0" i="1" smtClean="0">
                              <a:latin typeface="Cambria Math" panose="02040503050406030204" pitchFamily="18" charset="0"/>
                            </a:rPr>
                            <m:t>𝑖</m:t>
                          </m:r>
                        </m:sub>
                      </m:sSub>
                      <m:r>
                        <a:rPr lang="en-US" sz="2400" b="0" i="1" smtClean="0">
                          <a:latin typeface="Cambria Math" panose="02040503050406030204" pitchFamily="18" charset="0"/>
                        </a:rPr>
                        <m:t> ,  </m:t>
                      </m:r>
                      <m:r>
                        <a:rPr lang="en-US" sz="2400" b="0" i="1" smtClean="0">
                          <a:latin typeface="Cambria Math" panose="02040503050406030204" pitchFamily="18" charset="0"/>
                        </a:rPr>
                        <m:t>𝑖</m:t>
                      </m:r>
                      <m:r>
                        <a:rPr lang="en-US" sz="2400" b="0" i="1" smtClean="0">
                          <a:latin typeface="Cambria Math" panose="02040503050406030204" pitchFamily="18" charset="0"/>
                        </a:rPr>
                        <m:t>=1 </m:t>
                      </m:r>
                      <m:r>
                        <a:rPr lang="en-US" sz="2400" b="0" i="1" smtClean="0">
                          <a:latin typeface="Cambria Math" panose="02040503050406030204" pitchFamily="18" charset="0"/>
                        </a:rPr>
                        <m:t>𝑡𝑜</m:t>
                      </m:r>
                      <m:r>
                        <a:rPr lang="en-US" sz="2400" b="0" i="1" smtClean="0">
                          <a:latin typeface="Cambria Math" panose="02040503050406030204" pitchFamily="18" charset="0"/>
                        </a:rPr>
                        <m:t> </m:t>
                      </m:r>
                      <m:r>
                        <a:rPr lang="en-US" sz="2400" b="0" i="1" smtClean="0">
                          <a:latin typeface="Cambria Math" panose="02040503050406030204" pitchFamily="18" charset="0"/>
                        </a:rPr>
                        <m:t>𝑗</m:t>
                      </m:r>
                    </m:oMath>
                  </m:oMathPara>
                </a14:m>
                <a:endParaRPr lang="en-US" sz="2400" dirty="0"/>
              </a:p>
              <a:p>
                <a:r>
                  <a:rPr lang="en-US" sz="2400" dirty="0"/>
                  <a:t>With </a:t>
                </a:r>
                <a14:m>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𝐶𝑀𝑂𝑆</m:t>
                        </m:r>
                      </m:e>
                      <m:sub>
                        <m:r>
                          <a:rPr lang="en-US" sz="2400" b="0" i="1" smtClean="0">
                            <a:latin typeface="Cambria Math" panose="02040503050406030204" pitchFamily="18" charset="0"/>
                          </a:rPr>
                          <m:t>0</m:t>
                        </m:r>
                      </m:sub>
                    </m:sSub>
                    <m:r>
                      <a:rPr lang="en-US" sz="2400" b="0" i="1" smtClean="0">
                        <a:latin typeface="Cambria Math" panose="02040503050406030204" pitchFamily="18" charset="0"/>
                      </a:rPr>
                      <m:t>=0</m:t>
                    </m:r>
                  </m:oMath>
                </a14:m>
                <a:r>
                  <a:rPr lang="en-US" sz="2400" dirty="0"/>
                  <a:t> , identify the PSUs, indexed by </a:t>
                </a:r>
                <a14:m>
                  <m:oMath xmlns:m="http://schemas.openxmlformats.org/officeDocument/2006/math">
                    <m:r>
                      <a:rPr lang="en-US" sz="2400" b="0" i="1" smtClean="0">
                        <a:latin typeface="Cambria Math" panose="02040503050406030204" pitchFamily="18" charset="0"/>
                      </a:rPr>
                      <m:t>𝑖</m:t>
                    </m:r>
                  </m:oMath>
                </a14:m>
                <a:r>
                  <a:rPr lang="en-US" sz="2400" dirty="0"/>
                  <a:t> in ascending size order, where </a:t>
                </a:r>
                <a14:m>
                  <m:oMath xmlns:m="http://schemas.openxmlformats.org/officeDocument/2006/math">
                    <m:r>
                      <a:rPr lang="en-US" sz="2400" b="0" i="1" smtClean="0">
                        <a:latin typeface="Cambria Math" panose="02040503050406030204" pitchFamily="18" charset="0"/>
                      </a:rPr>
                      <m:t>𝐶𝑀𝑂</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𝑆</m:t>
                        </m:r>
                      </m:e>
                      <m:sub>
                        <m:r>
                          <a:rPr lang="en-US" sz="2400" b="0" i="1" smtClean="0">
                            <a:latin typeface="Cambria Math" panose="02040503050406030204" pitchFamily="18" charset="0"/>
                          </a:rPr>
                          <m:t>𝑖</m:t>
                        </m:r>
                        <m:r>
                          <a:rPr lang="en-US" sz="2400" b="0" i="1" smtClean="0">
                            <a:latin typeface="Cambria Math" panose="02040503050406030204" pitchFamily="18" charset="0"/>
                          </a:rPr>
                          <m:t>−1</m:t>
                        </m:r>
                      </m:sub>
                    </m:sSub>
                    <m:r>
                      <a:rPr lang="en-US" sz="2400" b="0" i="1" smtClean="0">
                        <a:latin typeface="Cambria Math" panose="02040503050406030204" pitchFamily="18" charset="0"/>
                      </a:rPr>
                      <m:t>&lt;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h</m:t>
                        </m:r>
                      </m:e>
                      <m:sub>
                        <m:r>
                          <a:rPr lang="en-US" sz="2400" b="0" i="1" smtClean="0">
                            <a:latin typeface="Cambria Math" panose="02040503050406030204" pitchFamily="18" charset="0"/>
                          </a:rPr>
                          <m:t>𝑟</m:t>
                        </m:r>
                      </m:sub>
                    </m:sSub>
                    <m:r>
                      <a:rPr lang="en-US" sz="2400" b="0" i="1" smtClean="0">
                        <a:latin typeface="Cambria Math" panose="02040503050406030204" pitchFamily="18" charset="0"/>
                      </a:rPr>
                      <m:t>≤</m:t>
                    </m:r>
                    <m:r>
                      <a:rPr lang="en-US" sz="2400" b="0" i="1" smtClean="0">
                        <a:latin typeface="Cambria Math" panose="02040503050406030204" pitchFamily="18" charset="0"/>
                      </a:rPr>
                      <m:t>𝐶𝑀𝑂</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𝑆</m:t>
                        </m:r>
                      </m:e>
                      <m:sub>
                        <m:r>
                          <a:rPr lang="en-US" sz="2400" b="0" i="1" smtClean="0">
                            <a:latin typeface="Cambria Math" panose="02040503050406030204" pitchFamily="18" charset="0"/>
                          </a:rPr>
                          <m:t>𝑖</m:t>
                        </m:r>
                      </m:sub>
                    </m:sSub>
                  </m:oMath>
                </a14:m>
                <a:r>
                  <a:rPr lang="en-US" sz="2400" dirty="0"/>
                  <a:t> for some </a:t>
                </a:r>
                <a14:m>
                  <m:oMath xmlns:m="http://schemas.openxmlformats.org/officeDocument/2006/math">
                    <m:r>
                      <a:rPr lang="en-US" sz="2400" b="0" i="1" smtClean="0">
                        <a:latin typeface="Cambria Math" panose="02040503050406030204" pitchFamily="18" charset="0"/>
                      </a:rPr>
                      <m:t>𝑟</m:t>
                    </m:r>
                    <m:r>
                      <a:rPr lang="en-US" sz="2400" b="0" i="1" smtClean="0">
                        <a:latin typeface="Cambria Math" panose="02040503050406030204" pitchFamily="18" charset="0"/>
                      </a:rPr>
                      <m:t>  ,  </m:t>
                    </m:r>
                    <m:r>
                      <a:rPr lang="en-US" sz="2400" b="0" i="1" smtClean="0">
                        <a:latin typeface="Cambria Math" panose="02040503050406030204" pitchFamily="18" charset="0"/>
                      </a:rPr>
                      <m:t>𝑟</m:t>
                    </m:r>
                    <m:r>
                      <a:rPr lang="en-US" sz="2400" b="0" i="1" smtClean="0">
                        <a:latin typeface="Cambria Math" panose="02040503050406030204" pitchFamily="18" charset="0"/>
                      </a:rPr>
                      <m:t>=1 </m:t>
                    </m:r>
                    <m:r>
                      <a:rPr lang="en-US" sz="2400" b="0" i="1" smtClean="0">
                        <a:latin typeface="Cambria Math" panose="02040503050406030204" pitchFamily="18" charset="0"/>
                      </a:rPr>
                      <m:t>𝑡𝑜</m:t>
                    </m:r>
                    <m:r>
                      <a:rPr lang="en-US" sz="2400" b="0" i="1" smtClean="0">
                        <a:latin typeface="Cambria Math" panose="02040503050406030204" pitchFamily="18" charset="0"/>
                      </a:rPr>
                      <m:t> </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𝑛</m:t>
                        </m:r>
                      </m:e>
                      <m:sup>
                        <m:r>
                          <a:rPr lang="en-US" sz="2400" b="0" i="1" smtClean="0">
                            <a:latin typeface="Cambria Math" panose="02040503050406030204" pitchFamily="18" charset="0"/>
                          </a:rPr>
                          <m:t>∗</m:t>
                        </m:r>
                      </m:sup>
                    </m:sSup>
                  </m:oMath>
                </a14:m>
                <a:r>
                  <a:rPr lang="en-US" sz="2400" dirty="0"/>
                  <a:t>. These are the non-QSR sample PSUs.</a:t>
                </a:r>
              </a:p>
            </p:txBody>
          </p:sp>
        </mc:Choice>
        <mc:Fallback xmlns="">
          <p:sp>
            <p:nvSpPr>
              <p:cNvPr id="3" name="Content Placeholder 2">
                <a:extLst>
                  <a:ext uri="{FF2B5EF4-FFF2-40B4-BE49-F238E27FC236}">
                    <a16:creationId xmlns:a16="http://schemas.microsoft.com/office/drawing/2014/main" id="{B5877D96-565A-0A5B-79AA-94824794B9F1}"/>
                  </a:ext>
                </a:extLst>
              </p:cNvPr>
              <p:cNvSpPr>
                <a:spLocks noGrp="1" noRot="1" noChangeAspect="1" noMove="1" noResize="1" noEditPoints="1" noAdjustHandles="1" noChangeArrowheads="1" noChangeShapeType="1" noTextEdit="1"/>
              </p:cNvSpPr>
              <p:nvPr>
                <p:ph idx="1"/>
              </p:nvPr>
            </p:nvSpPr>
            <p:spPr>
              <a:xfrm>
                <a:off x="838200" y="1434517"/>
                <a:ext cx="10515600" cy="4742446"/>
              </a:xfrm>
              <a:blipFill>
                <a:blip r:embed="rId2"/>
                <a:stretch>
                  <a:fillRect l="-812" t="-1799"/>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2AE6C437-9DAC-02FF-4F3D-D45409BEA358}"/>
              </a:ext>
            </a:extLst>
          </p:cNvPr>
          <p:cNvSpPr>
            <a:spLocks noGrp="1"/>
          </p:cNvSpPr>
          <p:nvPr>
            <p:ph type="sldNum" sz="quarter" idx="12"/>
          </p:nvPr>
        </p:nvSpPr>
        <p:spPr/>
        <p:txBody>
          <a:bodyPr/>
          <a:lstStyle/>
          <a:p>
            <a:fld id="{FC826D10-FD60-455B-B447-238035DE708E}" type="slidenum">
              <a:rPr lang="en-US" smtClean="0"/>
              <a:t>10</a:t>
            </a:fld>
            <a:endParaRPr lang="en-US"/>
          </a:p>
        </p:txBody>
      </p:sp>
    </p:spTree>
    <p:extLst>
      <p:ext uri="{BB962C8B-B14F-4D97-AF65-F5344CB8AC3E}">
        <p14:creationId xmlns:p14="http://schemas.microsoft.com/office/powerpoint/2010/main" val="2284398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AD0FB-AF6E-A04E-F26F-01074E237827}"/>
              </a:ext>
            </a:extLst>
          </p:cNvPr>
          <p:cNvSpPr>
            <a:spLocks noGrp="1"/>
          </p:cNvSpPr>
          <p:nvPr>
            <p:ph type="title"/>
          </p:nvPr>
        </p:nvSpPr>
        <p:spPr>
          <a:xfrm>
            <a:off x="838200" y="365126"/>
            <a:ext cx="10515600" cy="809334"/>
          </a:xfrm>
        </p:spPr>
        <p:txBody>
          <a:bodyPr>
            <a:normAutofit/>
          </a:bodyPr>
          <a:lstStyle/>
          <a:p>
            <a:r>
              <a:rPr lang="en-US" sz="3600" dirty="0"/>
              <a:t>Sample-year assignment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29BB1F1-A339-5258-D6B5-BCEA6625DCC6}"/>
                  </a:ext>
                </a:extLst>
              </p:cNvPr>
              <p:cNvSpPr>
                <a:spLocks noGrp="1"/>
              </p:cNvSpPr>
              <p:nvPr>
                <p:ph idx="1"/>
              </p:nvPr>
            </p:nvSpPr>
            <p:spPr>
              <a:xfrm>
                <a:off x="838200" y="1241571"/>
                <a:ext cx="10515600" cy="4935392"/>
              </a:xfrm>
            </p:spPr>
            <p:txBody>
              <a:bodyPr>
                <a:normAutofit fontScale="77500" lnSpcReduction="20000"/>
              </a:bodyPr>
              <a:lstStyle/>
              <a:p>
                <a:r>
                  <a:rPr lang="en-US" dirty="0"/>
                  <a:t>SR PSUs in sample for all years</a:t>
                </a:r>
              </a:p>
              <a:p>
                <a:r>
                  <a:rPr lang="en-US" dirty="0"/>
                  <a:t>Goal of year assignment for NSR PSUs is to create a balance of large/small PSUs each year.</a:t>
                </a:r>
              </a:p>
              <a:p>
                <a:r>
                  <a:rPr lang="en-US" dirty="0"/>
                  <a:t>Form the </a:t>
                </a:r>
                <a14:m>
                  <m:oMath xmlns:m="http://schemas.openxmlformats.org/officeDocument/2006/math">
                    <m:r>
                      <a:rPr lang="en-US" b="0" i="1" smtClean="0">
                        <a:latin typeface="Cambria Math" panose="02040503050406030204" pitchFamily="18" charset="0"/>
                      </a:rPr>
                      <m:t>2</m:t>
                    </m:r>
                    <m:r>
                      <a:rPr lang="en-US" b="0" i="1" smtClean="0">
                        <a:latin typeface="Cambria Math" panose="02040503050406030204" pitchFamily="18" charset="0"/>
                      </a:rPr>
                      <m:t>𝑘</m:t>
                    </m:r>
                  </m:oMath>
                </a14:m>
                <a:r>
                  <a:rPr lang="en-US" dirty="0"/>
                  <a:t> selected NSR PSUs into </a:t>
                </a:r>
                <a14:m>
                  <m:oMath xmlns:m="http://schemas.openxmlformats.org/officeDocument/2006/math">
                    <m:r>
                      <a:rPr lang="en-US" b="0" i="1" smtClean="0">
                        <a:latin typeface="Cambria Math" panose="02040503050406030204" pitchFamily="18" charset="0"/>
                      </a:rPr>
                      <m:t>𝑘</m:t>
                    </m:r>
                  </m:oMath>
                </a14:m>
                <a:r>
                  <a:rPr lang="en-US" dirty="0"/>
                  <a:t> strata, by size, with 2 PSUs per stratum</a:t>
                </a:r>
              </a:p>
              <a:p>
                <a:r>
                  <a:rPr lang="en-US" dirty="0"/>
                  <a:t>Randomly order the strata, and the two NSR sample PSUs within each size stratum</a:t>
                </a:r>
              </a:p>
              <a:p>
                <a:r>
                  <a:rPr lang="en-US" dirty="0"/>
                  <a:t>Years 1&amp;2 (2025 &amp; 2026): First PSU in each stratum in the random within-stratum order</a:t>
                </a:r>
              </a:p>
              <a:p>
                <a:r>
                  <a:rPr lang="en-US" dirty="0"/>
                  <a:t>Year 3, and all odd years (2027, 2029, …): Swap out PSUs in the first </a:t>
                </a:r>
                <a14:m>
                  <m:oMath xmlns:m="http://schemas.openxmlformats.org/officeDocument/2006/math">
                    <m:d>
                      <m:dPr>
                        <m:begChr m:val="⌊"/>
                        <m:endChr m:val="⌋"/>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𝑘</m:t>
                            </m:r>
                          </m:num>
                          <m:den>
                            <m:r>
                              <a:rPr lang="en-US" i="1">
                                <a:latin typeface="Cambria Math" panose="02040503050406030204" pitchFamily="18" charset="0"/>
                              </a:rPr>
                              <m:t>2</m:t>
                            </m:r>
                          </m:den>
                        </m:f>
                      </m:e>
                    </m:d>
                  </m:oMath>
                </a14:m>
                <a:r>
                  <a:rPr lang="en-US" dirty="0"/>
                  <a:t> strata in the random stratum order</a:t>
                </a:r>
              </a:p>
              <a:p>
                <a:r>
                  <a:rPr lang="en-US" dirty="0"/>
                  <a:t>Year 4, and all even years (2028, 2030, …): Swap out PSUs in the remaining </a:t>
                </a:r>
                <a14:m>
                  <m:oMath xmlns:m="http://schemas.openxmlformats.org/officeDocument/2006/math">
                    <m:d>
                      <m:dPr>
                        <m:begChr m:val="⌈"/>
                        <m:endChr m:val="⌉"/>
                        <m:ctrlPr>
                          <a:rPr lang="en-US"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𝑘</m:t>
                            </m:r>
                          </m:num>
                          <m:den>
                            <m:r>
                              <a:rPr lang="en-US" b="0" i="1" smtClean="0">
                                <a:latin typeface="Cambria Math" panose="02040503050406030204" pitchFamily="18" charset="0"/>
                              </a:rPr>
                              <m:t>2</m:t>
                            </m:r>
                          </m:den>
                        </m:f>
                      </m:e>
                    </m:d>
                  </m:oMath>
                </a14:m>
                <a:r>
                  <a:rPr lang="en-US" dirty="0"/>
                  <a:t> size strata</a:t>
                </a:r>
              </a:p>
              <a:p>
                <a:r>
                  <a:rPr lang="en-US" dirty="0"/>
                  <a:t>Notes:</a:t>
                </a:r>
              </a:p>
              <a:p>
                <a:pPr lvl="1"/>
                <a:r>
                  <a:rPr lang="en-US" dirty="0"/>
                  <a:t>Except for the first PSUs in the second half of the random stratum order, which are initially in for three years, all sample NSR PSUs alternate being in and out of sample for two-year rotations</a:t>
                </a:r>
              </a:p>
              <a:p>
                <a:pPr lvl="1"/>
                <a:r>
                  <a:rPr lang="en-US" dirty="0"/>
                  <a:t>Once cycling pattern is established, beginning once 2028 data collection is complete, all </a:t>
                </a:r>
                <a14:m>
                  <m:oMath xmlns:m="http://schemas.openxmlformats.org/officeDocument/2006/math">
                    <m:r>
                      <a:rPr lang="en-US" b="0" i="1" smtClean="0">
                        <a:latin typeface="Cambria Math" panose="02040503050406030204" pitchFamily="18" charset="0"/>
                      </a:rPr>
                      <m:t>2</m:t>
                    </m:r>
                    <m:r>
                      <a:rPr lang="en-US" b="0" i="1" smtClean="0">
                        <a:latin typeface="Cambria Math" panose="02040503050406030204" pitchFamily="18" charset="0"/>
                      </a:rPr>
                      <m:t>𝑘</m:t>
                    </m:r>
                  </m:oMath>
                </a14:m>
                <a:r>
                  <a:rPr lang="en-US" dirty="0"/>
                  <a:t> sample NSR PSUs will be available for estimation using the most recent 3 years of data collection</a:t>
                </a:r>
              </a:p>
            </p:txBody>
          </p:sp>
        </mc:Choice>
        <mc:Fallback xmlns="">
          <p:sp>
            <p:nvSpPr>
              <p:cNvPr id="3" name="Content Placeholder 2">
                <a:extLst>
                  <a:ext uri="{FF2B5EF4-FFF2-40B4-BE49-F238E27FC236}">
                    <a16:creationId xmlns:a16="http://schemas.microsoft.com/office/drawing/2014/main" id="{629BB1F1-A339-5258-D6B5-BCEA6625DCC6}"/>
                  </a:ext>
                </a:extLst>
              </p:cNvPr>
              <p:cNvSpPr>
                <a:spLocks noGrp="1" noRot="1" noChangeAspect="1" noMove="1" noResize="1" noEditPoints="1" noAdjustHandles="1" noChangeArrowheads="1" noChangeShapeType="1" noTextEdit="1"/>
              </p:cNvSpPr>
              <p:nvPr>
                <p:ph idx="1"/>
              </p:nvPr>
            </p:nvSpPr>
            <p:spPr>
              <a:xfrm>
                <a:off x="838200" y="1241571"/>
                <a:ext cx="10515600" cy="4935392"/>
              </a:xfrm>
              <a:blipFill>
                <a:blip r:embed="rId2"/>
                <a:stretch>
                  <a:fillRect l="-696" t="-2596" r="-928"/>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3F0C0397-6DF1-1D2A-FE34-4F8E1D520D13}"/>
              </a:ext>
            </a:extLst>
          </p:cNvPr>
          <p:cNvSpPr>
            <a:spLocks noGrp="1"/>
          </p:cNvSpPr>
          <p:nvPr>
            <p:ph type="sldNum" sz="quarter" idx="12"/>
          </p:nvPr>
        </p:nvSpPr>
        <p:spPr/>
        <p:txBody>
          <a:bodyPr/>
          <a:lstStyle/>
          <a:p>
            <a:fld id="{FC826D10-FD60-455B-B447-238035DE708E}" type="slidenum">
              <a:rPr lang="en-US" smtClean="0"/>
              <a:t>11</a:t>
            </a:fld>
            <a:endParaRPr lang="en-US"/>
          </a:p>
        </p:txBody>
      </p:sp>
    </p:spTree>
    <p:extLst>
      <p:ext uri="{BB962C8B-B14F-4D97-AF65-F5344CB8AC3E}">
        <p14:creationId xmlns:p14="http://schemas.microsoft.com/office/powerpoint/2010/main" val="3617460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EC31B-9662-E584-927B-6D3768C27BCA}"/>
              </a:ext>
            </a:extLst>
          </p:cNvPr>
          <p:cNvSpPr>
            <a:spLocks noGrp="1"/>
          </p:cNvSpPr>
          <p:nvPr>
            <p:ph type="title"/>
          </p:nvPr>
        </p:nvSpPr>
        <p:spPr/>
        <p:txBody>
          <a:bodyPr/>
          <a:lstStyle/>
          <a:p>
            <a:r>
              <a:rPr lang="en-US" dirty="0"/>
              <a:t>PSU Weights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23FF86B-961D-82A5-9AEF-EFA239B3B34E}"/>
                  </a:ext>
                </a:extLst>
              </p:cNvPr>
              <p:cNvSpPr>
                <a:spLocks noGrp="1"/>
              </p:cNvSpPr>
              <p:nvPr>
                <p:ph idx="1"/>
              </p:nvPr>
            </p:nvSpPr>
            <p:spPr/>
            <p:txBody>
              <a:bodyPr>
                <a:normAutofit/>
              </a:bodyPr>
              <a:lstStyle/>
              <a:p>
                <a:r>
                  <a:rPr lang="en-US" dirty="0"/>
                  <a:t>PSU weight is inverse of probability that PSU is in sample for a given year. This sounds like it could change by year, but it doesn’t.</a:t>
                </a:r>
              </a:p>
              <a:p>
                <a:pPr marL="0" indent="0">
                  <a:buNone/>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𝑊</m:t>
                          </m:r>
                        </m:e>
                        <m:sub>
                          <m:r>
                            <a:rPr lang="en-US" b="0" i="1" smtClean="0">
                              <a:latin typeface="Cambria Math" panose="02040503050406030204" pitchFamily="18" charset="0"/>
                            </a:rPr>
                            <m:t>𝑦</m:t>
                          </m:r>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𝑦</m:t>
                              </m:r>
                            </m:sub>
                          </m:sSub>
                        </m:den>
                      </m:f>
                    </m:oMath>
                  </m:oMathPara>
                </a14:m>
                <a:endParaRPr lang="en-US" b="0" dirty="0"/>
              </a:p>
              <a:p>
                <a:r>
                  <a:rPr lang="en-US" dirty="0"/>
                  <a:t>For SR PSUs,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𝑊</m:t>
                        </m:r>
                      </m:e>
                      <m:sub>
                        <m:r>
                          <a:rPr lang="en-US" b="0" i="1" smtClean="0">
                            <a:latin typeface="Cambria Math" panose="02040503050406030204" pitchFamily="18" charset="0"/>
                          </a:rPr>
                          <m:t>𝑦</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𝑦</m:t>
                        </m:r>
                      </m:sub>
                    </m:sSub>
                    <m:r>
                      <a:rPr lang="en-US" b="0" i="1" smtClean="0">
                        <a:latin typeface="Cambria Math" panose="02040503050406030204" pitchFamily="18" charset="0"/>
                      </a:rPr>
                      <m:t>=1.0</m:t>
                    </m:r>
                  </m:oMath>
                </a14:m>
                <a:endParaRPr lang="en-US" b="0" dirty="0"/>
              </a:p>
              <a:p>
                <a:r>
                  <a:rPr lang="en-US" dirty="0"/>
                  <a:t>For NSR PSUs, probability of being in sample for year </a:t>
                </a:r>
                <a14:m>
                  <m:oMath xmlns:m="http://schemas.openxmlformats.org/officeDocument/2006/math">
                    <m:r>
                      <a:rPr lang="en-US" b="0" i="1" smtClean="0">
                        <a:latin typeface="Cambria Math" panose="02040503050406030204" pitchFamily="18" charset="0"/>
                      </a:rPr>
                      <m:t>𝑦</m:t>
                    </m:r>
                  </m:oMath>
                </a14:m>
                <a:r>
                  <a:rPr lang="en-US" dirty="0"/>
                  <a:t> is product of probability of being selected for the 12-year sample and conditional probability of being in year </a:t>
                </a:r>
                <a14:m>
                  <m:oMath xmlns:m="http://schemas.openxmlformats.org/officeDocument/2006/math">
                    <m:r>
                      <a:rPr lang="en-US" b="0" i="1" smtClean="0">
                        <a:latin typeface="Cambria Math" panose="02040503050406030204" pitchFamily="18" charset="0"/>
                      </a:rPr>
                      <m:t>𝑦</m:t>
                    </m:r>
                  </m:oMath>
                </a14:m>
                <a:r>
                  <a:rPr lang="en-US" dirty="0"/>
                  <a:t> given selection for 12-year sample:</a:t>
                </a:r>
              </a:p>
              <a:p>
                <a:pPr marL="0" indent="0">
                  <a:buNone/>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𝑦</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0</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𝑦</m:t>
                          </m:r>
                          <m:r>
                            <a:rPr lang="en-US" b="0" i="1" smtClean="0">
                              <a:latin typeface="Cambria Math" panose="02040503050406030204" pitchFamily="18" charset="0"/>
                            </a:rPr>
                            <m:t>|0</m:t>
                          </m:r>
                        </m:sub>
                      </m:sSub>
                    </m:oMath>
                  </m:oMathPara>
                </a14:m>
                <a:endParaRPr lang="en-US" dirty="0"/>
              </a:p>
            </p:txBody>
          </p:sp>
        </mc:Choice>
        <mc:Fallback xmlns="">
          <p:sp>
            <p:nvSpPr>
              <p:cNvPr id="3" name="Content Placeholder 2">
                <a:extLst>
                  <a:ext uri="{FF2B5EF4-FFF2-40B4-BE49-F238E27FC236}">
                    <a16:creationId xmlns:a16="http://schemas.microsoft.com/office/drawing/2014/main" id="{023FF86B-961D-82A5-9AEF-EFA239B3B34E}"/>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A7D1DC07-080B-500D-3036-EC6376CEF8AE}"/>
              </a:ext>
            </a:extLst>
          </p:cNvPr>
          <p:cNvSpPr>
            <a:spLocks noGrp="1"/>
          </p:cNvSpPr>
          <p:nvPr>
            <p:ph type="sldNum" sz="quarter" idx="12"/>
          </p:nvPr>
        </p:nvSpPr>
        <p:spPr/>
        <p:txBody>
          <a:bodyPr/>
          <a:lstStyle/>
          <a:p>
            <a:fld id="{FC826D10-FD60-455B-B447-238035DE708E}" type="slidenum">
              <a:rPr lang="en-US" smtClean="0"/>
              <a:t>12</a:t>
            </a:fld>
            <a:endParaRPr lang="en-US"/>
          </a:p>
        </p:txBody>
      </p:sp>
    </p:spTree>
    <p:extLst>
      <p:ext uri="{BB962C8B-B14F-4D97-AF65-F5344CB8AC3E}">
        <p14:creationId xmlns:p14="http://schemas.microsoft.com/office/powerpoint/2010/main" val="779977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668E9B9B-5735-CC1B-0FE8-EFFC7CD56773}"/>
                  </a:ext>
                </a:extLst>
              </p:cNvPr>
              <p:cNvSpPr>
                <a:spLocks noGrp="1"/>
              </p:cNvSpPr>
              <p:nvPr>
                <p:ph type="title"/>
              </p:nvPr>
            </p:nvSpPr>
            <p:spPr/>
            <p:txBody>
              <a:bodyPr>
                <a:normAutofit/>
              </a:bodyPr>
              <a:lstStyle/>
              <a:p>
                <a:r>
                  <a:rPr lang="en-US" sz="3600" dirty="0"/>
                  <a:t>Probability of NSR Selection to Overall Cycling Sample (</a:t>
                </a:r>
                <a14:m>
                  <m:oMath xmlns:m="http://schemas.openxmlformats.org/officeDocument/2006/math">
                    <m:sSub>
                      <m:sSubPr>
                        <m:ctrlPr>
                          <a:rPr lang="en-US" sz="3600" b="0" i="1" smtClean="0">
                            <a:latin typeface="Cambria Math" panose="02040503050406030204" pitchFamily="18" charset="0"/>
                          </a:rPr>
                        </m:ctrlPr>
                      </m:sSubPr>
                      <m:e>
                        <m:r>
                          <a:rPr lang="en-US" sz="3600" b="0" i="1" smtClean="0">
                            <a:latin typeface="Cambria Math" panose="02040503050406030204" pitchFamily="18" charset="0"/>
                          </a:rPr>
                          <m:t>𝑃</m:t>
                        </m:r>
                      </m:e>
                      <m:sub>
                        <m:r>
                          <a:rPr lang="en-US" sz="3600" b="0" i="1" smtClean="0">
                            <a:latin typeface="Cambria Math" panose="02040503050406030204" pitchFamily="18" charset="0"/>
                          </a:rPr>
                          <m:t>0</m:t>
                        </m:r>
                      </m:sub>
                    </m:sSub>
                    <m:r>
                      <a:rPr lang="en-US" sz="3600" b="0" i="1" smtClean="0">
                        <a:latin typeface="Cambria Math" panose="02040503050406030204" pitchFamily="18" charset="0"/>
                      </a:rPr>
                      <m:t>)</m:t>
                    </m:r>
                  </m:oMath>
                </a14:m>
                <a:endParaRPr lang="en-US" sz="3600" dirty="0"/>
              </a:p>
            </p:txBody>
          </p:sp>
        </mc:Choice>
        <mc:Fallback xmlns="">
          <p:sp>
            <p:nvSpPr>
              <p:cNvPr id="2" name="Title 1">
                <a:extLst>
                  <a:ext uri="{FF2B5EF4-FFF2-40B4-BE49-F238E27FC236}">
                    <a16:creationId xmlns:a16="http://schemas.microsoft.com/office/drawing/2014/main" id="{668E9B9B-5735-CC1B-0FE8-EFFC7CD56773}"/>
                  </a:ext>
                </a:extLst>
              </p:cNvPr>
              <p:cNvSpPr>
                <a:spLocks noGrp="1" noRot="1" noChangeAspect="1" noMove="1" noResize="1" noEditPoints="1" noAdjustHandles="1" noChangeArrowheads="1" noChangeShapeType="1" noTextEdit="1"/>
              </p:cNvSpPr>
              <p:nvPr>
                <p:ph type="title"/>
              </p:nvPr>
            </p:nvSpPr>
            <p:spPr>
              <a:blipFill>
                <a:blip r:embed="rId2"/>
                <a:stretch>
                  <a:fillRect l="-1797" t="-1843" b="-829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A6864DB-54B2-D7A4-B0F9-B03CFC885B12}"/>
                  </a:ext>
                </a:extLst>
              </p:cNvPr>
              <p:cNvSpPr>
                <a:spLocks noGrp="1"/>
              </p:cNvSpPr>
              <p:nvPr>
                <p:ph idx="1"/>
              </p:nvPr>
            </p:nvSpPr>
            <p:spPr/>
            <p:txBody>
              <a:bodyPr/>
              <a:lstStyle/>
              <a:p>
                <a:r>
                  <a:rPr lang="en-US" dirty="0"/>
                  <a:t>QSR PSUs: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0</m:t>
                        </m:r>
                      </m:sub>
                    </m:sSub>
                    <m:r>
                      <a:rPr lang="en-US" b="0" i="1" smtClean="0">
                        <a:latin typeface="Cambria Math" panose="02040503050406030204" pitchFamily="18" charset="0"/>
                      </a:rPr>
                      <m:t>=1</m:t>
                    </m:r>
                  </m:oMath>
                </a14:m>
                <a:endParaRPr lang="en-US" dirty="0"/>
              </a:p>
              <a:p>
                <a:r>
                  <a:rPr lang="en-US" dirty="0"/>
                  <a:t>Non-QSR PSUs: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sSub>
                          <m:sSubPr>
                            <m:ctrlPr>
                              <a:rPr lang="en-US" b="0" i="1" smtClean="0">
                                <a:latin typeface="Cambria Math" panose="02040503050406030204" pitchFamily="18" charset="0"/>
                              </a:rPr>
                            </m:ctrlPr>
                          </m:sSubPr>
                          <m:e>
                            <m:r>
                              <a:rPr lang="en-US" b="0" i="1" smtClean="0">
                                <a:latin typeface="Cambria Math" panose="02040503050406030204" pitchFamily="18" charset="0"/>
                              </a:rPr>
                              <m:t>0</m:t>
                            </m:r>
                          </m:e>
                          <m:sub>
                            <m:d>
                              <m:dPr>
                                <m:ctrlPr>
                                  <a:rPr lang="en-US" b="0" i="1" smtClean="0">
                                    <a:latin typeface="Cambria Math" panose="02040503050406030204" pitchFamily="18" charset="0"/>
                                  </a:rPr>
                                </m:ctrlPr>
                              </m:dPr>
                              <m:e>
                                <m:r>
                                  <a:rPr lang="en-US" b="0" i="1" smtClean="0">
                                    <a:latin typeface="Cambria Math" panose="02040503050406030204" pitchFamily="18" charset="0"/>
                                  </a:rPr>
                                  <m:t>𝑖</m:t>
                                </m:r>
                              </m:e>
                            </m:d>
                          </m:sub>
                        </m:sSub>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𝑁𝑆𝑅</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𝑄𝑆𝑅</m:t>
                                </m:r>
                              </m:sub>
                            </m:sSub>
                          </m:e>
                        </m:d>
                        <m:sSub>
                          <m:sSubPr>
                            <m:ctrlPr>
                              <a:rPr lang="en-US" b="0" i="1" smtClean="0">
                                <a:latin typeface="Cambria Math" panose="02040503050406030204" pitchFamily="18" charset="0"/>
                              </a:rPr>
                            </m:ctrlPr>
                          </m:sSubPr>
                          <m:e>
                            <m:r>
                              <a:rPr lang="en-US" b="0" i="1" smtClean="0">
                                <a:latin typeface="Cambria Math" panose="02040503050406030204" pitchFamily="18" charset="0"/>
                              </a:rPr>
                              <m:t>𝑚</m:t>
                            </m:r>
                          </m:e>
                          <m:sub>
                            <m:r>
                              <a:rPr lang="en-US" b="0" i="1" smtClean="0">
                                <a:latin typeface="Cambria Math" panose="02040503050406030204" pitchFamily="18" charset="0"/>
                              </a:rPr>
                              <m:t>(</m:t>
                            </m:r>
                            <m:r>
                              <a:rPr lang="en-US" b="0" i="1" smtClean="0">
                                <a:latin typeface="Cambria Math" panose="02040503050406030204" pitchFamily="18" charset="0"/>
                              </a:rPr>
                              <m:t>𝑖</m:t>
                            </m:r>
                            <m:r>
                              <a:rPr lang="en-US" b="0" i="1" smtClean="0">
                                <a:latin typeface="Cambria Math" panose="02040503050406030204" pitchFamily="18" charset="0"/>
                              </a:rPr>
                              <m:t>)</m:t>
                            </m:r>
                          </m:sub>
                        </m:sSub>
                      </m:num>
                      <m:den>
                        <m:d>
                          <m:dPr>
                            <m:ctrlPr>
                              <a:rPr lang="en-US" b="0" i="1" smtClean="0">
                                <a:latin typeface="Cambria Math" panose="02040503050406030204" pitchFamily="18" charset="0"/>
                              </a:rPr>
                            </m:ctrlPr>
                          </m:dPr>
                          <m:e>
                            <m:sSub>
                              <m:sSubPr>
                                <m:ctrlPr>
                                  <a:rPr lang="en-US" i="1">
                                    <a:latin typeface="Cambria Math" panose="02040503050406030204" pitchFamily="18" charset="0"/>
                                  </a:rPr>
                                </m:ctrlPr>
                              </m:sSubPr>
                              <m:e>
                                <m:r>
                                  <a:rPr lang="en-US" i="1">
                                    <a:latin typeface="Cambria Math" panose="02040503050406030204" pitchFamily="18" charset="0"/>
                                  </a:rPr>
                                  <m:t>𝑀</m:t>
                                </m:r>
                              </m:e>
                              <m:sub>
                                <m:r>
                                  <a:rPr lang="en-US" b="0" i="1" smtClean="0">
                                    <a:latin typeface="Cambria Math" panose="02040503050406030204" pitchFamily="18" charset="0"/>
                                  </a:rPr>
                                  <m:t>𝑁𝑆𝑅</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𝑀</m:t>
                                </m:r>
                              </m:e>
                              <m:sub>
                                <m:r>
                                  <a:rPr lang="en-US" b="0" i="1" smtClean="0">
                                    <a:latin typeface="Cambria Math" panose="02040503050406030204" pitchFamily="18" charset="0"/>
                                  </a:rPr>
                                  <m:t>𝑄𝑆𝑅</m:t>
                                </m:r>
                              </m:sub>
                            </m:sSub>
                          </m:e>
                        </m:d>
                      </m:den>
                    </m:f>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𝑁𝑆𝑅</m:t>
                        </m:r>
                      </m:sub>
                    </m:sSub>
                  </m:oMath>
                </a14:m>
                <a:r>
                  <a:rPr lang="en-US" dirty="0"/>
                  <a:t> = total number of NSR PSUs selected for the decade</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𝑄𝑆𝑅</m:t>
                        </m:r>
                      </m:sub>
                    </m:sSub>
                  </m:oMath>
                </a14:m>
                <a:r>
                  <a:rPr lang="en-US" dirty="0"/>
                  <a:t> = number of sample NSR PSUs designated quasi-SR (QSR)</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𝑚</m:t>
                        </m:r>
                      </m:e>
                      <m:sub>
                        <m:r>
                          <a:rPr lang="en-US" b="0" i="1" smtClean="0">
                            <a:latin typeface="Cambria Math" panose="02040503050406030204" pitchFamily="18" charset="0"/>
                          </a:rPr>
                          <m:t>(</m:t>
                        </m:r>
                        <m:r>
                          <a:rPr lang="en-US" b="0" i="1" smtClean="0">
                            <a:latin typeface="Cambria Math" panose="02040503050406030204" pitchFamily="18" charset="0"/>
                          </a:rPr>
                          <m:t>𝑖</m:t>
                        </m:r>
                        <m:r>
                          <a:rPr lang="en-US" b="0" i="1" smtClean="0">
                            <a:latin typeface="Cambria Math" panose="02040503050406030204" pitchFamily="18" charset="0"/>
                          </a:rPr>
                          <m:t>)</m:t>
                        </m:r>
                      </m:sub>
                    </m:sSub>
                  </m:oMath>
                </a14:m>
                <a:r>
                  <a:rPr lang="en-US" dirty="0"/>
                  <a:t> = measure of size (HU count) of PSU </a:t>
                </a:r>
                <a14:m>
                  <m:oMath xmlns:m="http://schemas.openxmlformats.org/officeDocument/2006/math">
                    <m:r>
                      <a:rPr lang="en-US" b="0" i="1" smtClean="0">
                        <a:latin typeface="Cambria Math" panose="02040503050406030204" pitchFamily="18" charset="0"/>
                      </a:rPr>
                      <m:t>𝑖</m:t>
                    </m:r>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𝑀</m:t>
                        </m:r>
                      </m:e>
                      <m:sub>
                        <m:r>
                          <a:rPr lang="en-US" b="0" i="1" smtClean="0">
                            <a:latin typeface="Cambria Math" panose="02040503050406030204" pitchFamily="18" charset="0"/>
                          </a:rPr>
                          <m:t>𝑁𝑆𝑅</m:t>
                        </m:r>
                      </m:sub>
                    </m:sSub>
                  </m:oMath>
                </a14:m>
                <a:r>
                  <a:rPr lang="en-US" dirty="0"/>
                  <a:t> = total measure of size of all NSR PSUs in the state</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𝑀</m:t>
                        </m:r>
                      </m:e>
                      <m:sub>
                        <m:r>
                          <a:rPr lang="en-US" b="0" i="1" smtClean="0">
                            <a:latin typeface="Cambria Math" panose="02040503050406030204" pitchFamily="18" charset="0"/>
                          </a:rPr>
                          <m:t>𝑄𝑆𝑅</m:t>
                        </m:r>
                      </m:sub>
                    </m:sSub>
                  </m:oMath>
                </a14:m>
                <a:r>
                  <a:rPr lang="en-US" dirty="0"/>
                  <a:t> = measure of size of the PSUs designated QSR in the state</a:t>
                </a:r>
              </a:p>
            </p:txBody>
          </p:sp>
        </mc:Choice>
        <mc:Fallback xmlns="">
          <p:sp>
            <p:nvSpPr>
              <p:cNvPr id="3" name="Content Placeholder 2">
                <a:extLst>
                  <a:ext uri="{FF2B5EF4-FFF2-40B4-BE49-F238E27FC236}">
                    <a16:creationId xmlns:a16="http://schemas.microsoft.com/office/drawing/2014/main" id="{7A6864DB-54B2-D7A4-B0F9-B03CFC885B12}"/>
                  </a:ext>
                </a:extLst>
              </p:cNvPr>
              <p:cNvSpPr>
                <a:spLocks noGrp="1" noRot="1" noChangeAspect="1" noMove="1" noResize="1" noEditPoints="1" noAdjustHandles="1" noChangeArrowheads="1" noChangeShapeType="1" noTextEdit="1"/>
              </p:cNvSpPr>
              <p:nvPr>
                <p:ph idx="1"/>
              </p:nvPr>
            </p:nvSpPr>
            <p:spPr>
              <a:blipFill>
                <a:blip r:embed="rId3"/>
                <a:stretch>
                  <a:fillRect l="-1043" t="-2241"/>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B2DA27E0-EBB1-1439-12F5-40C65A62CF8C}"/>
              </a:ext>
            </a:extLst>
          </p:cNvPr>
          <p:cNvSpPr>
            <a:spLocks noGrp="1"/>
          </p:cNvSpPr>
          <p:nvPr>
            <p:ph type="sldNum" sz="quarter" idx="12"/>
          </p:nvPr>
        </p:nvSpPr>
        <p:spPr/>
        <p:txBody>
          <a:bodyPr/>
          <a:lstStyle/>
          <a:p>
            <a:fld id="{FC826D10-FD60-455B-B447-238035DE708E}" type="slidenum">
              <a:rPr lang="en-US" smtClean="0"/>
              <a:t>13</a:t>
            </a:fld>
            <a:endParaRPr lang="en-US"/>
          </a:p>
        </p:txBody>
      </p:sp>
    </p:spTree>
    <p:extLst>
      <p:ext uri="{BB962C8B-B14F-4D97-AF65-F5344CB8AC3E}">
        <p14:creationId xmlns:p14="http://schemas.microsoft.com/office/powerpoint/2010/main" val="10450126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DB2C1012-55C5-FEF0-C384-83F2FB190B62}"/>
                  </a:ext>
                </a:extLst>
              </p:cNvPr>
              <p:cNvSpPr>
                <a:spLocks noGrp="1"/>
              </p:cNvSpPr>
              <p:nvPr>
                <p:ph type="title"/>
              </p:nvPr>
            </p:nvSpPr>
            <p:spPr/>
            <p:txBody>
              <a:bodyPr>
                <a:normAutofit fontScale="90000"/>
              </a:bodyPr>
              <a:lstStyle/>
              <a:p>
                <a:r>
                  <a:rPr lang="en-US" dirty="0"/>
                  <a:t>Conditional Probability of NSR PSU being in Year </a:t>
                </a:r>
                <a14:m>
                  <m:oMath xmlns:m="http://schemas.openxmlformats.org/officeDocument/2006/math">
                    <m:r>
                      <a:rPr lang="en-US" b="0" i="1" smtClean="0">
                        <a:latin typeface="Cambria Math" panose="02040503050406030204" pitchFamily="18" charset="0"/>
                      </a:rPr>
                      <m:t>𝑦</m:t>
                    </m:r>
                  </m:oMath>
                </a14:m>
                <a:r>
                  <a:rPr lang="en-US" dirty="0"/>
                  <a: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𝑦</m:t>
                        </m:r>
                        <m:r>
                          <a:rPr lang="en-US" b="0" i="1" smtClean="0">
                            <a:latin typeface="Cambria Math" panose="02040503050406030204" pitchFamily="18" charset="0"/>
                          </a:rPr>
                          <m:t>|0</m:t>
                        </m:r>
                      </m:sub>
                    </m:sSub>
                  </m:oMath>
                </a14:m>
                <a:endParaRPr lang="en-US" dirty="0"/>
              </a:p>
            </p:txBody>
          </p:sp>
        </mc:Choice>
        <mc:Fallback xmlns="">
          <p:sp>
            <p:nvSpPr>
              <p:cNvPr id="2" name="Title 1">
                <a:extLst>
                  <a:ext uri="{FF2B5EF4-FFF2-40B4-BE49-F238E27FC236}">
                    <a16:creationId xmlns:a16="http://schemas.microsoft.com/office/drawing/2014/main" id="{DB2C1012-55C5-FEF0-C384-83F2FB190B62}"/>
                  </a:ext>
                </a:extLst>
              </p:cNvPr>
              <p:cNvSpPr>
                <a:spLocks noGrp="1" noRot="1" noChangeAspect="1" noMove="1" noResize="1" noEditPoints="1" noAdjustHandles="1" noChangeArrowheads="1" noChangeShapeType="1" noTextEdit="1"/>
              </p:cNvSpPr>
              <p:nvPr>
                <p:ph type="title"/>
              </p:nvPr>
            </p:nvSpPr>
            <p:spPr>
              <a:blipFill>
                <a:blip r:embed="rId2"/>
                <a:stretch>
                  <a:fillRect l="-2087" t="-10138" r="-255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36CF3B5-6BC4-32C4-046F-DA850DB2ACE3}"/>
                  </a:ext>
                </a:extLst>
              </p:cNvPr>
              <p:cNvSpPr>
                <a:spLocks noGrp="1"/>
              </p:cNvSpPr>
              <p:nvPr>
                <p:ph idx="1"/>
              </p:nvPr>
            </p:nvSpPr>
            <p:spPr>
              <a:xfrm>
                <a:off x="1073792" y="2038525"/>
                <a:ext cx="9499832" cy="3196205"/>
              </a:xfrm>
            </p:spPr>
            <p:txBody>
              <a:bodyPr>
                <a:normAutofit/>
              </a:bodyPr>
              <a:lstStyle/>
              <a:p>
                <a:pPr marL="0" indent="0">
                  <a:buNone/>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𝑦</m:t>
                          </m:r>
                          <m:r>
                            <a:rPr lang="en-US" b="0" i="1" smtClean="0">
                              <a:latin typeface="Cambria Math" panose="02040503050406030204" pitchFamily="18" charset="0"/>
                            </a:rPr>
                            <m:t>|0</m:t>
                          </m:r>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oMath>
                  </m:oMathPara>
                </a14:m>
                <a:endParaRPr lang="en-US" b="0" dirty="0"/>
              </a:p>
              <a:p>
                <a:pPr marL="0" indent="0">
                  <a:buNone/>
                </a:pPr>
                <a:endParaRPr lang="en-US" b="0" dirty="0"/>
              </a:p>
              <a:p>
                <a:r>
                  <a:rPr lang="en-US" dirty="0"/>
                  <a:t>Therefore,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𝑦</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0</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𝑦</m:t>
                        </m:r>
                        <m:r>
                          <a:rPr lang="en-US" b="0" i="1" smtClean="0">
                            <a:latin typeface="Cambria Math" panose="02040503050406030204" pitchFamily="18" charset="0"/>
                          </a:rPr>
                          <m:t>|0</m:t>
                        </m:r>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0</m:t>
                            </m:r>
                          </m:sub>
                        </m:sSub>
                      </m:num>
                      <m:den>
                        <m:r>
                          <a:rPr lang="en-US" b="0" i="1" smtClean="0">
                            <a:latin typeface="Cambria Math" panose="02040503050406030204" pitchFamily="18" charset="0"/>
                          </a:rPr>
                          <m:t>2</m:t>
                        </m:r>
                      </m:den>
                    </m:f>
                  </m:oMath>
                </a14:m>
                <a:endParaRPr lang="en-US" dirty="0"/>
              </a:p>
              <a:p>
                <a:r>
                  <a:rPr lang="en-US" dirty="0"/>
                  <a:t>Since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0</m:t>
                        </m:r>
                      </m:sub>
                    </m:sSub>
                    <m:r>
                      <a:rPr lang="en-US" b="0" i="1" smtClean="0">
                        <a:latin typeface="Cambria Math" panose="02040503050406030204" pitchFamily="18" charset="0"/>
                      </a:rPr>
                      <m:t>=1</m:t>
                    </m:r>
                  </m:oMath>
                </a14:m>
                <a:r>
                  <a:rPr lang="en-US" dirty="0"/>
                  <a:t> for QSR PSUs, the weight for a QSR PSU is 2</a:t>
                </a:r>
              </a:p>
            </p:txBody>
          </p:sp>
        </mc:Choice>
        <mc:Fallback xmlns="">
          <p:sp>
            <p:nvSpPr>
              <p:cNvPr id="3" name="Content Placeholder 2">
                <a:extLst>
                  <a:ext uri="{FF2B5EF4-FFF2-40B4-BE49-F238E27FC236}">
                    <a16:creationId xmlns:a16="http://schemas.microsoft.com/office/drawing/2014/main" id="{D36CF3B5-6BC4-32C4-046F-DA850DB2ACE3}"/>
                  </a:ext>
                </a:extLst>
              </p:cNvPr>
              <p:cNvSpPr>
                <a:spLocks noGrp="1" noRot="1" noChangeAspect="1" noMove="1" noResize="1" noEditPoints="1" noAdjustHandles="1" noChangeArrowheads="1" noChangeShapeType="1" noTextEdit="1"/>
              </p:cNvSpPr>
              <p:nvPr>
                <p:ph idx="1"/>
              </p:nvPr>
            </p:nvSpPr>
            <p:spPr>
              <a:xfrm>
                <a:off x="1073792" y="2038525"/>
                <a:ext cx="9499832" cy="3196205"/>
              </a:xfrm>
              <a:blipFill>
                <a:blip r:embed="rId3"/>
                <a:stretch>
                  <a:fillRect l="-1155"/>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F52D9870-C679-A1A7-9C37-53FCBB735742}"/>
              </a:ext>
            </a:extLst>
          </p:cNvPr>
          <p:cNvSpPr>
            <a:spLocks noGrp="1"/>
          </p:cNvSpPr>
          <p:nvPr>
            <p:ph type="sldNum" sz="quarter" idx="12"/>
          </p:nvPr>
        </p:nvSpPr>
        <p:spPr/>
        <p:txBody>
          <a:bodyPr/>
          <a:lstStyle/>
          <a:p>
            <a:fld id="{FC826D10-FD60-455B-B447-238035DE708E}" type="slidenum">
              <a:rPr lang="en-US" smtClean="0"/>
              <a:t>14</a:t>
            </a:fld>
            <a:endParaRPr lang="en-US"/>
          </a:p>
        </p:txBody>
      </p:sp>
    </p:spTree>
    <p:extLst>
      <p:ext uri="{BB962C8B-B14F-4D97-AF65-F5344CB8AC3E}">
        <p14:creationId xmlns:p14="http://schemas.microsoft.com/office/powerpoint/2010/main" val="795775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1D61F-F7C5-2484-7831-BD851F65A709}"/>
              </a:ext>
            </a:extLst>
          </p:cNvPr>
          <p:cNvSpPr>
            <a:spLocks noGrp="1"/>
          </p:cNvSpPr>
          <p:nvPr>
            <p:ph type="title"/>
          </p:nvPr>
        </p:nvSpPr>
        <p:spPr/>
        <p:txBody>
          <a:bodyPr/>
          <a:lstStyle/>
          <a:p>
            <a:r>
              <a:rPr lang="en-US" dirty="0"/>
              <a:t>Final Note</a:t>
            </a:r>
          </a:p>
        </p:txBody>
      </p:sp>
      <p:sp>
        <p:nvSpPr>
          <p:cNvPr id="3" name="Content Placeholder 2">
            <a:extLst>
              <a:ext uri="{FF2B5EF4-FFF2-40B4-BE49-F238E27FC236}">
                <a16:creationId xmlns:a16="http://schemas.microsoft.com/office/drawing/2014/main" id="{D894E60A-3E5C-FCD3-64EB-E821A59FD1B3}"/>
              </a:ext>
            </a:extLst>
          </p:cNvPr>
          <p:cNvSpPr>
            <a:spLocks noGrp="1"/>
          </p:cNvSpPr>
          <p:nvPr>
            <p:ph idx="1"/>
          </p:nvPr>
        </p:nvSpPr>
        <p:spPr>
          <a:xfrm>
            <a:off x="838200" y="1690688"/>
            <a:ext cx="10515600" cy="4486275"/>
          </a:xfrm>
        </p:spPr>
        <p:txBody>
          <a:bodyPr/>
          <a:lstStyle/>
          <a:p>
            <a:r>
              <a:rPr lang="en-US" dirty="0"/>
              <a:t>Since a motivation for cycling NSR PSUs is to increase the geographic coverage of each state with some NSR areas, why not maximize the number of sample NSR PSUs over the 12-year period?</a:t>
            </a:r>
          </a:p>
          <a:p>
            <a:pPr lvl="1">
              <a:buFont typeface="Wingdings" panose="05000000000000000000" pitchFamily="2" charset="2"/>
              <a:buChar char="q"/>
            </a:pPr>
            <a:r>
              <a:rPr lang="en-US" dirty="0"/>
              <a:t>First, state estimates will use at most 3 years of data, so there is no real benefit in extending the NSR sample size beyond what is needed for the 3-year cycling pattern, which is twice the annual NSR PSU sample size.</a:t>
            </a:r>
          </a:p>
          <a:p>
            <a:pPr lvl="1">
              <a:buFont typeface="Wingdings" panose="05000000000000000000" pitchFamily="2" charset="2"/>
              <a:buChar char="q"/>
            </a:pPr>
            <a:r>
              <a:rPr lang="en-US" dirty="0"/>
              <a:t>Second, we found that using a “maximal” 12-year NSR PSU sample can increase the overall sampling variance due to variability in PSU size, as compared with the minimal sample needed for cycling.</a:t>
            </a:r>
          </a:p>
        </p:txBody>
      </p:sp>
      <p:sp>
        <p:nvSpPr>
          <p:cNvPr id="4" name="Slide Number Placeholder 3">
            <a:extLst>
              <a:ext uri="{FF2B5EF4-FFF2-40B4-BE49-F238E27FC236}">
                <a16:creationId xmlns:a16="http://schemas.microsoft.com/office/drawing/2014/main" id="{6BE2423E-D99A-948E-8664-970D8E1C7A8B}"/>
              </a:ext>
            </a:extLst>
          </p:cNvPr>
          <p:cNvSpPr>
            <a:spLocks noGrp="1"/>
          </p:cNvSpPr>
          <p:nvPr>
            <p:ph type="sldNum" sz="quarter" idx="12"/>
          </p:nvPr>
        </p:nvSpPr>
        <p:spPr/>
        <p:txBody>
          <a:bodyPr/>
          <a:lstStyle/>
          <a:p>
            <a:fld id="{FC826D10-FD60-455B-B447-238035DE708E}" type="slidenum">
              <a:rPr lang="en-US" smtClean="0"/>
              <a:t>15</a:t>
            </a:fld>
            <a:endParaRPr lang="en-US"/>
          </a:p>
        </p:txBody>
      </p:sp>
    </p:spTree>
    <p:extLst>
      <p:ext uri="{BB962C8B-B14F-4D97-AF65-F5344CB8AC3E}">
        <p14:creationId xmlns:p14="http://schemas.microsoft.com/office/powerpoint/2010/main" val="28733094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0BC91-84C1-23ED-21BA-10829F03BD59}"/>
              </a:ext>
            </a:extLst>
          </p:cNvPr>
          <p:cNvSpPr>
            <a:spLocks noGrp="1"/>
          </p:cNvSpPr>
          <p:nvPr>
            <p:ph type="title"/>
          </p:nvPr>
        </p:nvSpPr>
        <p:spPr>
          <a:xfrm>
            <a:off x="838200" y="2386871"/>
            <a:ext cx="10515600" cy="1325563"/>
          </a:xfrm>
        </p:spPr>
        <p:txBody>
          <a:bodyPr/>
          <a:lstStyle/>
          <a:p>
            <a:pPr algn="ctr"/>
            <a:r>
              <a:rPr lang="en-US" dirty="0"/>
              <a:t>Questions?</a:t>
            </a:r>
          </a:p>
        </p:txBody>
      </p:sp>
      <p:sp>
        <p:nvSpPr>
          <p:cNvPr id="3" name="Slide Number Placeholder 2">
            <a:extLst>
              <a:ext uri="{FF2B5EF4-FFF2-40B4-BE49-F238E27FC236}">
                <a16:creationId xmlns:a16="http://schemas.microsoft.com/office/drawing/2014/main" id="{45D59220-C1AC-D5A7-7445-87E873A9A217}"/>
              </a:ext>
            </a:extLst>
          </p:cNvPr>
          <p:cNvSpPr>
            <a:spLocks noGrp="1"/>
          </p:cNvSpPr>
          <p:nvPr>
            <p:ph type="sldNum" sz="quarter" idx="12"/>
          </p:nvPr>
        </p:nvSpPr>
        <p:spPr/>
        <p:txBody>
          <a:bodyPr/>
          <a:lstStyle/>
          <a:p>
            <a:fld id="{FC826D10-FD60-455B-B447-238035DE708E}" type="slidenum">
              <a:rPr lang="en-US" smtClean="0"/>
              <a:t>16</a:t>
            </a:fld>
            <a:endParaRPr lang="en-US"/>
          </a:p>
        </p:txBody>
      </p:sp>
    </p:spTree>
    <p:extLst>
      <p:ext uri="{BB962C8B-B14F-4D97-AF65-F5344CB8AC3E}">
        <p14:creationId xmlns:p14="http://schemas.microsoft.com/office/powerpoint/2010/main" val="1548184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B2470-87FF-A9C3-2EC7-CD558B78D1A9}"/>
              </a:ext>
            </a:extLst>
          </p:cNvPr>
          <p:cNvSpPr>
            <a:spLocks noGrp="1"/>
          </p:cNvSpPr>
          <p:nvPr>
            <p:ph type="title"/>
          </p:nvPr>
        </p:nvSpPr>
        <p:spPr/>
        <p:txBody>
          <a:bodyPr/>
          <a:lstStyle/>
          <a:p>
            <a:r>
              <a:rPr lang="en-US" dirty="0"/>
              <a:t>Two-stage Sample Design</a:t>
            </a:r>
          </a:p>
        </p:txBody>
      </p:sp>
      <p:sp>
        <p:nvSpPr>
          <p:cNvPr id="3" name="Content Placeholder 2">
            <a:extLst>
              <a:ext uri="{FF2B5EF4-FFF2-40B4-BE49-F238E27FC236}">
                <a16:creationId xmlns:a16="http://schemas.microsoft.com/office/drawing/2014/main" id="{95965B7B-9800-FDD8-450F-CB5EAF257339}"/>
              </a:ext>
            </a:extLst>
          </p:cNvPr>
          <p:cNvSpPr>
            <a:spLocks noGrp="1"/>
          </p:cNvSpPr>
          <p:nvPr>
            <p:ph sz="half" idx="1"/>
          </p:nvPr>
        </p:nvSpPr>
        <p:spPr>
          <a:ln>
            <a:solidFill>
              <a:schemeClr val="bg2"/>
            </a:solidFill>
          </a:ln>
        </p:spPr>
        <p:txBody>
          <a:bodyPr/>
          <a:lstStyle/>
          <a:p>
            <a:r>
              <a:rPr lang="en-US" dirty="0"/>
              <a:t>Stage 1: Select PSUs</a:t>
            </a:r>
          </a:p>
          <a:p>
            <a:pPr marL="0" indent="0">
              <a:buNone/>
            </a:pPr>
            <a:endParaRPr lang="en-US" dirty="0"/>
          </a:p>
        </p:txBody>
      </p:sp>
      <p:sp>
        <p:nvSpPr>
          <p:cNvPr id="4" name="Content Placeholder 3">
            <a:extLst>
              <a:ext uri="{FF2B5EF4-FFF2-40B4-BE49-F238E27FC236}">
                <a16:creationId xmlns:a16="http://schemas.microsoft.com/office/drawing/2014/main" id="{0885DA51-993D-A87B-C135-DC248B92CA58}"/>
              </a:ext>
            </a:extLst>
          </p:cNvPr>
          <p:cNvSpPr>
            <a:spLocks noGrp="1"/>
          </p:cNvSpPr>
          <p:nvPr>
            <p:ph sz="half" idx="2"/>
          </p:nvPr>
        </p:nvSpPr>
        <p:spPr>
          <a:ln>
            <a:solidFill>
              <a:schemeClr val="bg2"/>
            </a:solidFill>
          </a:ln>
        </p:spPr>
        <p:txBody>
          <a:bodyPr/>
          <a:lstStyle/>
          <a:p>
            <a:r>
              <a:rPr lang="en-US" dirty="0"/>
              <a:t>Stage 2: Select USUs</a:t>
            </a:r>
          </a:p>
          <a:p>
            <a:pPr marL="0" indent="0">
              <a:buNone/>
            </a:pPr>
            <a:endParaRPr lang="en-US" dirty="0"/>
          </a:p>
        </p:txBody>
      </p:sp>
      <p:grpSp>
        <p:nvGrpSpPr>
          <p:cNvPr id="12" name="Group 11">
            <a:extLst>
              <a:ext uri="{FF2B5EF4-FFF2-40B4-BE49-F238E27FC236}">
                <a16:creationId xmlns:a16="http://schemas.microsoft.com/office/drawing/2014/main" id="{1CB5D77D-3440-A165-A1A5-9B3FFB427934}"/>
              </a:ext>
            </a:extLst>
          </p:cNvPr>
          <p:cNvGrpSpPr/>
          <p:nvPr/>
        </p:nvGrpSpPr>
        <p:grpSpPr>
          <a:xfrm>
            <a:off x="1295400" y="2556933"/>
            <a:ext cx="4207933" cy="2243667"/>
            <a:chOff x="1295400" y="2556933"/>
            <a:chExt cx="4207933" cy="2243667"/>
          </a:xfrm>
        </p:grpSpPr>
        <p:sp>
          <p:nvSpPr>
            <p:cNvPr id="5" name="Parallelogram 4">
              <a:extLst>
                <a:ext uri="{FF2B5EF4-FFF2-40B4-BE49-F238E27FC236}">
                  <a16:creationId xmlns:a16="http://schemas.microsoft.com/office/drawing/2014/main" id="{C28B183F-C388-EE50-1201-11F02E09BC99}"/>
                </a:ext>
              </a:extLst>
            </p:cNvPr>
            <p:cNvSpPr/>
            <p:nvPr/>
          </p:nvSpPr>
          <p:spPr>
            <a:xfrm>
              <a:off x="1295400" y="2556933"/>
              <a:ext cx="4207933" cy="2243667"/>
            </a:xfrm>
            <a:prstGeom prst="parallelogram">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7" name="Rectangle: Rounded Corners 6">
              <a:extLst>
                <a:ext uri="{FF2B5EF4-FFF2-40B4-BE49-F238E27FC236}">
                  <a16:creationId xmlns:a16="http://schemas.microsoft.com/office/drawing/2014/main" id="{1C535560-C0A2-A10D-1000-E1527E741BEE}"/>
                </a:ext>
              </a:extLst>
            </p:cNvPr>
            <p:cNvSpPr/>
            <p:nvPr/>
          </p:nvSpPr>
          <p:spPr>
            <a:xfrm>
              <a:off x="2150533" y="2904067"/>
              <a:ext cx="939800" cy="660400"/>
            </a:xfrm>
            <a:prstGeom prst="round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Rounded Corners 7">
              <a:extLst>
                <a:ext uri="{FF2B5EF4-FFF2-40B4-BE49-F238E27FC236}">
                  <a16:creationId xmlns:a16="http://schemas.microsoft.com/office/drawing/2014/main" id="{A98C2B57-4D17-A6C7-26BB-A6B230410C96}"/>
                </a:ext>
              </a:extLst>
            </p:cNvPr>
            <p:cNvSpPr/>
            <p:nvPr/>
          </p:nvSpPr>
          <p:spPr>
            <a:xfrm>
              <a:off x="4250266" y="2709333"/>
              <a:ext cx="939800" cy="660400"/>
            </a:xfrm>
            <a:prstGeom prst="round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B796A3B4-D4FA-4AF5-4AFB-34D8456F67DB}"/>
                </a:ext>
              </a:extLst>
            </p:cNvPr>
            <p:cNvSpPr/>
            <p:nvPr/>
          </p:nvSpPr>
          <p:spPr>
            <a:xfrm>
              <a:off x="3589866" y="3843866"/>
              <a:ext cx="939800" cy="660400"/>
            </a:xfrm>
            <a:prstGeom prst="round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A7B6106E-CF81-F990-ABD7-4A43E12471CA}"/>
                </a:ext>
              </a:extLst>
            </p:cNvPr>
            <p:cNvSpPr/>
            <p:nvPr/>
          </p:nvSpPr>
          <p:spPr>
            <a:xfrm>
              <a:off x="2311399" y="3965575"/>
              <a:ext cx="939800" cy="660400"/>
            </a:xfrm>
            <a:prstGeom prst="round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Parallelogram 19">
            <a:extLst>
              <a:ext uri="{FF2B5EF4-FFF2-40B4-BE49-F238E27FC236}">
                <a16:creationId xmlns:a16="http://schemas.microsoft.com/office/drawing/2014/main" id="{E95035F9-C99B-C34B-65B5-317BCD20B6BF}"/>
              </a:ext>
            </a:extLst>
          </p:cNvPr>
          <p:cNvSpPr/>
          <p:nvPr/>
        </p:nvSpPr>
        <p:spPr>
          <a:xfrm>
            <a:off x="6358466" y="2556932"/>
            <a:ext cx="4207933" cy="2243667"/>
          </a:xfrm>
          <a:prstGeom prst="parallelogram">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1" name="Rectangle: Rounded Corners 20">
            <a:extLst>
              <a:ext uri="{FF2B5EF4-FFF2-40B4-BE49-F238E27FC236}">
                <a16:creationId xmlns:a16="http://schemas.microsoft.com/office/drawing/2014/main" id="{4EFCB08E-4606-FEEF-C7C7-5CCF30B3C3E7}"/>
              </a:ext>
            </a:extLst>
          </p:cNvPr>
          <p:cNvSpPr/>
          <p:nvPr/>
        </p:nvSpPr>
        <p:spPr>
          <a:xfrm>
            <a:off x="7213599" y="2904066"/>
            <a:ext cx="939800" cy="660400"/>
          </a:xfrm>
          <a:prstGeom prst="round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Rounded Corners 21">
            <a:extLst>
              <a:ext uri="{FF2B5EF4-FFF2-40B4-BE49-F238E27FC236}">
                <a16:creationId xmlns:a16="http://schemas.microsoft.com/office/drawing/2014/main" id="{12F29F16-7347-09FB-8F8A-2716AC1745F5}"/>
              </a:ext>
            </a:extLst>
          </p:cNvPr>
          <p:cNvSpPr/>
          <p:nvPr/>
        </p:nvSpPr>
        <p:spPr>
          <a:xfrm>
            <a:off x="9313332" y="2709332"/>
            <a:ext cx="939800" cy="660400"/>
          </a:xfrm>
          <a:prstGeom prst="round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Rounded Corners 22">
            <a:extLst>
              <a:ext uri="{FF2B5EF4-FFF2-40B4-BE49-F238E27FC236}">
                <a16:creationId xmlns:a16="http://schemas.microsoft.com/office/drawing/2014/main" id="{B1FEDD0B-7570-3764-8846-B1525BDC8874}"/>
              </a:ext>
            </a:extLst>
          </p:cNvPr>
          <p:cNvSpPr/>
          <p:nvPr/>
        </p:nvSpPr>
        <p:spPr>
          <a:xfrm>
            <a:off x="8652932" y="3843865"/>
            <a:ext cx="939800" cy="660400"/>
          </a:xfrm>
          <a:prstGeom prst="round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Rounded Corners 23">
            <a:extLst>
              <a:ext uri="{FF2B5EF4-FFF2-40B4-BE49-F238E27FC236}">
                <a16:creationId xmlns:a16="http://schemas.microsoft.com/office/drawing/2014/main" id="{2958FA63-5CB0-E1F8-96DE-8A7CE63C608C}"/>
              </a:ext>
            </a:extLst>
          </p:cNvPr>
          <p:cNvSpPr/>
          <p:nvPr/>
        </p:nvSpPr>
        <p:spPr>
          <a:xfrm>
            <a:off x="7374465" y="3965574"/>
            <a:ext cx="939800" cy="660400"/>
          </a:xfrm>
          <a:prstGeom prst="round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Pentagon 24">
            <a:extLst>
              <a:ext uri="{FF2B5EF4-FFF2-40B4-BE49-F238E27FC236}">
                <a16:creationId xmlns:a16="http://schemas.microsoft.com/office/drawing/2014/main" id="{E8317F43-44FB-5212-BAF4-7A1AC3187F93}"/>
              </a:ext>
            </a:extLst>
          </p:cNvPr>
          <p:cNvSpPr/>
          <p:nvPr/>
        </p:nvSpPr>
        <p:spPr>
          <a:xfrm>
            <a:off x="7366000" y="3039533"/>
            <a:ext cx="84667" cy="93134"/>
          </a:xfrm>
          <a:prstGeom prst="pentagon">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Pentagon 25">
            <a:extLst>
              <a:ext uri="{FF2B5EF4-FFF2-40B4-BE49-F238E27FC236}">
                <a16:creationId xmlns:a16="http://schemas.microsoft.com/office/drawing/2014/main" id="{53E21D70-B327-2CF3-8B7A-3DAA7175F46C}"/>
              </a:ext>
            </a:extLst>
          </p:cNvPr>
          <p:cNvSpPr/>
          <p:nvPr/>
        </p:nvSpPr>
        <p:spPr>
          <a:xfrm>
            <a:off x="7518400" y="3191933"/>
            <a:ext cx="84667" cy="93134"/>
          </a:xfrm>
          <a:prstGeom prst="pentagon">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Pentagon 26">
            <a:extLst>
              <a:ext uri="{FF2B5EF4-FFF2-40B4-BE49-F238E27FC236}">
                <a16:creationId xmlns:a16="http://schemas.microsoft.com/office/drawing/2014/main" id="{0C3BDDF2-210A-6298-C3BE-C5FE85DC8038}"/>
              </a:ext>
            </a:extLst>
          </p:cNvPr>
          <p:cNvSpPr/>
          <p:nvPr/>
        </p:nvSpPr>
        <p:spPr>
          <a:xfrm>
            <a:off x="7670800" y="3344333"/>
            <a:ext cx="84667" cy="93134"/>
          </a:xfrm>
          <a:prstGeom prst="pentagon">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Pentagon 27">
            <a:extLst>
              <a:ext uri="{FF2B5EF4-FFF2-40B4-BE49-F238E27FC236}">
                <a16:creationId xmlns:a16="http://schemas.microsoft.com/office/drawing/2014/main" id="{EAFAB485-4369-9FE1-9EDB-FFA094CE6BDE}"/>
              </a:ext>
            </a:extLst>
          </p:cNvPr>
          <p:cNvSpPr/>
          <p:nvPr/>
        </p:nvSpPr>
        <p:spPr>
          <a:xfrm>
            <a:off x="7569200" y="4157131"/>
            <a:ext cx="84667" cy="93134"/>
          </a:xfrm>
          <a:prstGeom prst="pentagon">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Pentagon 28">
            <a:extLst>
              <a:ext uri="{FF2B5EF4-FFF2-40B4-BE49-F238E27FC236}">
                <a16:creationId xmlns:a16="http://schemas.microsoft.com/office/drawing/2014/main" id="{99AB12D6-3D6E-D0CB-93D0-FC4067CD04B7}"/>
              </a:ext>
            </a:extLst>
          </p:cNvPr>
          <p:cNvSpPr/>
          <p:nvPr/>
        </p:nvSpPr>
        <p:spPr>
          <a:xfrm>
            <a:off x="7950200" y="4080931"/>
            <a:ext cx="84667" cy="93134"/>
          </a:xfrm>
          <a:prstGeom prst="pentagon">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Pentagon 29">
            <a:extLst>
              <a:ext uri="{FF2B5EF4-FFF2-40B4-BE49-F238E27FC236}">
                <a16:creationId xmlns:a16="http://schemas.microsoft.com/office/drawing/2014/main" id="{4A6D4FF2-EF5B-45D3-29A5-116A6DBD77C3}"/>
              </a:ext>
            </a:extLst>
          </p:cNvPr>
          <p:cNvSpPr/>
          <p:nvPr/>
        </p:nvSpPr>
        <p:spPr>
          <a:xfrm>
            <a:off x="7827431" y="4351867"/>
            <a:ext cx="84667" cy="93134"/>
          </a:xfrm>
          <a:prstGeom prst="pentagon">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Pentagon 30">
            <a:extLst>
              <a:ext uri="{FF2B5EF4-FFF2-40B4-BE49-F238E27FC236}">
                <a16:creationId xmlns:a16="http://schemas.microsoft.com/office/drawing/2014/main" id="{6CBD2BD3-45F3-0395-EA81-BAF5AD00A858}"/>
              </a:ext>
            </a:extLst>
          </p:cNvPr>
          <p:cNvSpPr/>
          <p:nvPr/>
        </p:nvSpPr>
        <p:spPr>
          <a:xfrm>
            <a:off x="9508065" y="2931054"/>
            <a:ext cx="84667" cy="93134"/>
          </a:xfrm>
          <a:prstGeom prst="pentagon">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Pentagon 31">
            <a:extLst>
              <a:ext uri="{FF2B5EF4-FFF2-40B4-BE49-F238E27FC236}">
                <a16:creationId xmlns:a16="http://schemas.microsoft.com/office/drawing/2014/main" id="{27418F8C-50D5-9B32-09EC-3982552B940E}"/>
              </a:ext>
            </a:extLst>
          </p:cNvPr>
          <p:cNvSpPr/>
          <p:nvPr/>
        </p:nvSpPr>
        <p:spPr>
          <a:xfrm>
            <a:off x="9897532" y="3024186"/>
            <a:ext cx="84667" cy="93134"/>
          </a:xfrm>
          <a:prstGeom prst="pentagon">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Pentagon 32">
            <a:extLst>
              <a:ext uri="{FF2B5EF4-FFF2-40B4-BE49-F238E27FC236}">
                <a16:creationId xmlns:a16="http://schemas.microsoft.com/office/drawing/2014/main" id="{4F223FAC-A997-39BE-7330-8A1F70F424E7}"/>
              </a:ext>
            </a:extLst>
          </p:cNvPr>
          <p:cNvSpPr/>
          <p:nvPr/>
        </p:nvSpPr>
        <p:spPr>
          <a:xfrm>
            <a:off x="9000066" y="3872441"/>
            <a:ext cx="84667" cy="93134"/>
          </a:xfrm>
          <a:prstGeom prst="pentagon">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Pentagon 33">
            <a:extLst>
              <a:ext uri="{FF2B5EF4-FFF2-40B4-BE49-F238E27FC236}">
                <a16:creationId xmlns:a16="http://schemas.microsoft.com/office/drawing/2014/main" id="{ECDC1AC6-4C5A-84BA-14CE-50ABEF35ABB2}"/>
              </a:ext>
            </a:extLst>
          </p:cNvPr>
          <p:cNvSpPr/>
          <p:nvPr/>
        </p:nvSpPr>
        <p:spPr>
          <a:xfrm>
            <a:off x="8737600" y="4411133"/>
            <a:ext cx="84667" cy="93134"/>
          </a:xfrm>
          <a:prstGeom prst="pentagon">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Pentagon 34">
            <a:extLst>
              <a:ext uri="{FF2B5EF4-FFF2-40B4-BE49-F238E27FC236}">
                <a16:creationId xmlns:a16="http://schemas.microsoft.com/office/drawing/2014/main" id="{A7C03D68-E950-1D71-D53E-BDA63A5F6A6C}"/>
              </a:ext>
            </a:extLst>
          </p:cNvPr>
          <p:cNvSpPr/>
          <p:nvPr/>
        </p:nvSpPr>
        <p:spPr>
          <a:xfrm>
            <a:off x="9279467" y="4206872"/>
            <a:ext cx="84667" cy="93134"/>
          </a:xfrm>
          <a:prstGeom prst="pentagon">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Pentagon 35">
            <a:extLst>
              <a:ext uri="{FF2B5EF4-FFF2-40B4-BE49-F238E27FC236}">
                <a16:creationId xmlns:a16="http://schemas.microsoft.com/office/drawing/2014/main" id="{35D4EB2F-B8B5-A349-E4DE-501A50353D54}"/>
              </a:ext>
            </a:extLst>
          </p:cNvPr>
          <p:cNvSpPr/>
          <p:nvPr/>
        </p:nvSpPr>
        <p:spPr>
          <a:xfrm>
            <a:off x="9025466" y="4174065"/>
            <a:ext cx="84667" cy="93134"/>
          </a:xfrm>
          <a:prstGeom prst="pentagon">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Pentagon 36">
            <a:extLst>
              <a:ext uri="{FF2B5EF4-FFF2-40B4-BE49-F238E27FC236}">
                <a16:creationId xmlns:a16="http://schemas.microsoft.com/office/drawing/2014/main" id="{6C144EB4-80C8-4C8B-40F0-9826F45D4284}"/>
              </a:ext>
            </a:extLst>
          </p:cNvPr>
          <p:cNvSpPr/>
          <p:nvPr/>
        </p:nvSpPr>
        <p:spPr>
          <a:xfrm>
            <a:off x="9584266" y="3191933"/>
            <a:ext cx="84667" cy="93134"/>
          </a:xfrm>
          <a:prstGeom prst="pentagon">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Pentagon 37">
            <a:extLst>
              <a:ext uri="{FF2B5EF4-FFF2-40B4-BE49-F238E27FC236}">
                <a16:creationId xmlns:a16="http://schemas.microsoft.com/office/drawing/2014/main" id="{E5C61DD8-908D-8740-1CD5-99C5D9FA357D}"/>
              </a:ext>
            </a:extLst>
          </p:cNvPr>
          <p:cNvSpPr/>
          <p:nvPr/>
        </p:nvSpPr>
        <p:spPr>
          <a:xfrm>
            <a:off x="7950199" y="3210453"/>
            <a:ext cx="84667" cy="93134"/>
          </a:xfrm>
          <a:prstGeom prst="pentagon">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Pentagon 38">
            <a:extLst>
              <a:ext uri="{FF2B5EF4-FFF2-40B4-BE49-F238E27FC236}">
                <a16:creationId xmlns:a16="http://schemas.microsoft.com/office/drawing/2014/main" id="{7FFE2938-C281-FF53-C45B-DB50B155A81B}"/>
              </a:ext>
            </a:extLst>
          </p:cNvPr>
          <p:cNvSpPr/>
          <p:nvPr/>
        </p:nvSpPr>
        <p:spPr>
          <a:xfrm>
            <a:off x="9719730" y="2887661"/>
            <a:ext cx="84667" cy="93134"/>
          </a:xfrm>
          <a:prstGeom prst="pentagon">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Pentagon 39">
            <a:extLst>
              <a:ext uri="{FF2B5EF4-FFF2-40B4-BE49-F238E27FC236}">
                <a16:creationId xmlns:a16="http://schemas.microsoft.com/office/drawing/2014/main" id="{F4D4F5EE-E682-0ECD-79B9-416235FFB92A}"/>
              </a:ext>
            </a:extLst>
          </p:cNvPr>
          <p:cNvSpPr/>
          <p:nvPr/>
        </p:nvSpPr>
        <p:spPr>
          <a:xfrm>
            <a:off x="7560733" y="4360333"/>
            <a:ext cx="84667" cy="93134"/>
          </a:xfrm>
          <a:prstGeom prst="pentagon">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26FCBB82-E2B9-D5B4-6A83-454BD92F3244}"/>
              </a:ext>
            </a:extLst>
          </p:cNvPr>
          <p:cNvSpPr txBox="1"/>
          <p:nvPr/>
        </p:nvSpPr>
        <p:spPr>
          <a:xfrm>
            <a:off x="970384" y="5131837"/>
            <a:ext cx="4795934" cy="646331"/>
          </a:xfrm>
          <a:prstGeom prst="rect">
            <a:avLst/>
          </a:prstGeom>
          <a:noFill/>
        </p:spPr>
        <p:txBody>
          <a:bodyPr wrap="square" rtlCol="0">
            <a:spAutoFit/>
          </a:bodyPr>
          <a:lstStyle/>
          <a:p>
            <a:r>
              <a:rPr lang="en-US" dirty="0"/>
              <a:t>PSU = Primary Sample Unit</a:t>
            </a:r>
          </a:p>
          <a:p>
            <a:r>
              <a:rPr lang="en-US" dirty="0"/>
              <a:t>Examples:  county, school district, farm</a:t>
            </a:r>
          </a:p>
        </p:txBody>
      </p:sp>
      <p:sp>
        <p:nvSpPr>
          <p:cNvPr id="42" name="TextBox 41">
            <a:extLst>
              <a:ext uri="{FF2B5EF4-FFF2-40B4-BE49-F238E27FC236}">
                <a16:creationId xmlns:a16="http://schemas.microsoft.com/office/drawing/2014/main" id="{5D330384-4A21-882A-2F82-57E99854698F}"/>
              </a:ext>
            </a:extLst>
          </p:cNvPr>
          <p:cNvSpPr txBox="1"/>
          <p:nvPr/>
        </p:nvSpPr>
        <p:spPr>
          <a:xfrm>
            <a:off x="6339633" y="5163606"/>
            <a:ext cx="4795934" cy="646331"/>
          </a:xfrm>
          <a:prstGeom prst="rect">
            <a:avLst/>
          </a:prstGeom>
          <a:noFill/>
        </p:spPr>
        <p:txBody>
          <a:bodyPr wrap="square" rtlCol="0">
            <a:spAutoFit/>
          </a:bodyPr>
          <a:lstStyle/>
          <a:p>
            <a:r>
              <a:rPr lang="en-US" dirty="0"/>
              <a:t>USU = Ultimate Sample Unit</a:t>
            </a:r>
          </a:p>
          <a:p>
            <a:r>
              <a:rPr lang="en-US" dirty="0"/>
              <a:t>Examples:  address, school, acre</a:t>
            </a:r>
          </a:p>
        </p:txBody>
      </p:sp>
      <p:sp>
        <p:nvSpPr>
          <p:cNvPr id="6" name="Slide Number Placeholder 5">
            <a:extLst>
              <a:ext uri="{FF2B5EF4-FFF2-40B4-BE49-F238E27FC236}">
                <a16:creationId xmlns:a16="http://schemas.microsoft.com/office/drawing/2014/main" id="{9854C378-5196-4E8D-8074-AE6E38F85C32}"/>
              </a:ext>
            </a:extLst>
          </p:cNvPr>
          <p:cNvSpPr>
            <a:spLocks noGrp="1"/>
          </p:cNvSpPr>
          <p:nvPr>
            <p:ph type="sldNum" sz="quarter" idx="12"/>
          </p:nvPr>
        </p:nvSpPr>
        <p:spPr/>
        <p:txBody>
          <a:bodyPr/>
          <a:lstStyle/>
          <a:p>
            <a:fld id="{FC826D10-FD60-455B-B447-238035DE708E}" type="slidenum">
              <a:rPr lang="en-US" smtClean="0"/>
              <a:t>2</a:t>
            </a:fld>
            <a:endParaRPr lang="en-US"/>
          </a:p>
        </p:txBody>
      </p:sp>
    </p:spTree>
    <p:extLst>
      <p:ext uri="{BB962C8B-B14F-4D97-AF65-F5344CB8AC3E}">
        <p14:creationId xmlns:p14="http://schemas.microsoft.com/office/powerpoint/2010/main" val="3840325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33DC5-B7FD-A72E-0508-B7A6CB0CE446}"/>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38AC59F3-EC96-A5F0-72EC-0337A47927CA}"/>
              </a:ext>
            </a:extLst>
          </p:cNvPr>
          <p:cNvSpPr>
            <a:spLocks noGrp="1"/>
          </p:cNvSpPr>
          <p:nvPr>
            <p:ph idx="1"/>
          </p:nvPr>
        </p:nvSpPr>
        <p:spPr/>
        <p:txBody>
          <a:bodyPr>
            <a:normAutofit lnSpcReduction="10000"/>
          </a:bodyPr>
          <a:lstStyle/>
          <a:p>
            <a:pPr marL="571500" indent="-571500">
              <a:buFont typeface="+mj-lt"/>
              <a:buAutoNum type="romanUcPeriod"/>
            </a:pPr>
            <a:r>
              <a:rPr lang="en-US" dirty="0"/>
              <a:t>PSU Definitions (including SR/NSR type determination)</a:t>
            </a:r>
          </a:p>
          <a:p>
            <a:pPr marL="571500" indent="-571500">
              <a:buFont typeface="+mj-lt"/>
              <a:buAutoNum type="romanUcPeriod"/>
            </a:pPr>
            <a:r>
              <a:rPr lang="en-US" dirty="0"/>
              <a:t>PSU Stratification</a:t>
            </a:r>
          </a:p>
          <a:p>
            <a:pPr marL="571500" indent="-571500">
              <a:buFont typeface="+mj-lt"/>
              <a:buAutoNum type="romanUcPeriod"/>
            </a:pPr>
            <a:r>
              <a:rPr lang="en-US" dirty="0"/>
              <a:t>PSU Sample Selection</a:t>
            </a:r>
          </a:p>
          <a:p>
            <a:pPr marL="1028700" lvl="1" indent="-571500">
              <a:buFont typeface="+mj-lt"/>
              <a:buAutoNum type="alphaUcPeriod"/>
            </a:pPr>
            <a:r>
              <a:rPr lang="en-US" dirty="0"/>
              <a:t>SR PSU Selection (simple)</a:t>
            </a:r>
          </a:p>
          <a:p>
            <a:pPr marL="1028700" lvl="1" indent="-571500">
              <a:buFont typeface="+mj-lt"/>
              <a:buAutoNum type="alphaUcPeriod"/>
            </a:pPr>
            <a:r>
              <a:rPr lang="en-US" dirty="0"/>
              <a:t>NSR PSU Selection (complicated)</a:t>
            </a:r>
          </a:p>
          <a:p>
            <a:pPr marL="1485900" lvl="2" indent="-571500">
              <a:buFont typeface="+mj-lt"/>
              <a:buAutoNum type="arabicPeriod"/>
            </a:pPr>
            <a:r>
              <a:rPr lang="en-US" dirty="0"/>
              <a:t>Annual NSR PSU sample size (number of PSUs, not HUs)</a:t>
            </a:r>
          </a:p>
          <a:p>
            <a:pPr marL="1485900" lvl="2" indent="-571500">
              <a:buFont typeface="+mj-lt"/>
              <a:buAutoNum type="arabicPeriod"/>
            </a:pPr>
            <a:r>
              <a:rPr lang="en-US" dirty="0"/>
              <a:t>State twelve-year NSR sample sizes for cycling</a:t>
            </a:r>
          </a:p>
          <a:p>
            <a:pPr marL="1485900" lvl="2" indent="-571500">
              <a:buFont typeface="+mj-lt"/>
              <a:buAutoNum type="arabicPeriod"/>
            </a:pPr>
            <a:r>
              <a:rPr lang="en-US" dirty="0"/>
              <a:t>Determination of “quasi-SR” (QSR) PSUs</a:t>
            </a:r>
          </a:p>
          <a:p>
            <a:pPr marL="1485900" lvl="2" indent="-571500">
              <a:buFont typeface="+mj-lt"/>
              <a:buAutoNum type="arabicPeriod"/>
            </a:pPr>
            <a:r>
              <a:rPr lang="en-US" dirty="0"/>
              <a:t>Selection of non-QSR PSU sample</a:t>
            </a:r>
          </a:p>
          <a:p>
            <a:pPr marL="1028700" lvl="1" indent="-571500">
              <a:buFont typeface="+mj-lt"/>
              <a:buAutoNum type="alphaUcPeriod"/>
            </a:pPr>
            <a:r>
              <a:rPr lang="en-US" dirty="0"/>
              <a:t>NSR Sample-year assignment</a:t>
            </a:r>
          </a:p>
          <a:p>
            <a:pPr marL="1028700" lvl="1" indent="-571500">
              <a:buFont typeface="+mj-lt"/>
              <a:buAutoNum type="alphaUcPeriod"/>
            </a:pPr>
            <a:r>
              <a:rPr lang="en-US" dirty="0"/>
              <a:t>Calculation of PSU weights</a:t>
            </a:r>
          </a:p>
          <a:p>
            <a:pPr marL="571500" indent="-571500">
              <a:buFont typeface="+mj-lt"/>
              <a:buAutoNum type="romanUcPeriod"/>
            </a:pPr>
            <a:endParaRPr lang="en-US" dirty="0"/>
          </a:p>
        </p:txBody>
      </p:sp>
      <p:sp>
        <p:nvSpPr>
          <p:cNvPr id="4" name="Slide Number Placeholder 3">
            <a:extLst>
              <a:ext uri="{FF2B5EF4-FFF2-40B4-BE49-F238E27FC236}">
                <a16:creationId xmlns:a16="http://schemas.microsoft.com/office/drawing/2014/main" id="{917575D5-DE75-CB38-E05A-3BE4FFD5A498}"/>
              </a:ext>
            </a:extLst>
          </p:cNvPr>
          <p:cNvSpPr>
            <a:spLocks noGrp="1"/>
          </p:cNvSpPr>
          <p:nvPr>
            <p:ph type="sldNum" sz="quarter" idx="12"/>
          </p:nvPr>
        </p:nvSpPr>
        <p:spPr/>
        <p:txBody>
          <a:bodyPr/>
          <a:lstStyle/>
          <a:p>
            <a:fld id="{FC826D10-FD60-455B-B447-238035DE708E}" type="slidenum">
              <a:rPr lang="en-US" smtClean="0"/>
              <a:t>3</a:t>
            </a:fld>
            <a:endParaRPr lang="en-US"/>
          </a:p>
        </p:txBody>
      </p:sp>
    </p:spTree>
    <p:extLst>
      <p:ext uri="{BB962C8B-B14F-4D97-AF65-F5344CB8AC3E}">
        <p14:creationId xmlns:p14="http://schemas.microsoft.com/office/powerpoint/2010/main" val="1867737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67B64-3566-3509-E186-9F4B7321F693}"/>
              </a:ext>
            </a:extLst>
          </p:cNvPr>
          <p:cNvSpPr>
            <a:spLocks noGrp="1"/>
          </p:cNvSpPr>
          <p:nvPr>
            <p:ph type="title"/>
          </p:nvPr>
        </p:nvSpPr>
        <p:spPr/>
        <p:txBody>
          <a:bodyPr/>
          <a:lstStyle/>
          <a:p>
            <a:r>
              <a:rPr lang="en-US" dirty="0"/>
              <a:t>PSU Definitions (including SR/NSR type)</a:t>
            </a:r>
          </a:p>
        </p:txBody>
      </p:sp>
      <p:sp>
        <p:nvSpPr>
          <p:cNvPr id="3" name="Content Placeholder 2">
            <a:extLst>
              <a:ext uri="{FF2B5EF4-FFF2-40B4-BE49-F238E27FC236}">
                <a16:creationId xmlns:a16="http://schemas.microsoft.com/office/drawing/2014/main" id="{7F96C6B4-FD08-D064-B015-836178F1E314}"/>
              </a:ext>
            </a:extLst>
          </p:cNvPr>
          <p:cNvSpPr>
            <a:spLocks noGrp="1"/>
          </p:cNvSpPr>
          <p:nvPr>
            <p:ph idx="1"/>
          </p:nvPr>
        </p:nvSpPr>
        <p:spPr>
          <a:xfrm>
            <a:off x="838200" y="1501629"/>
            <a:ext cx="10515600" cy="4675334"/>
          </a:xfrm>
        </p:spPr>
        <p:txBody>
          <a:bodyPr>
            <a:normAutofit lnSpcReduction="10000"/>
          </a:bodyPr>
          <a:lstStyle/>
          <a:p>
            <a:r>
              <a:rPr lang="en-US" dirty="0"/>
              <a:t>NHIS 2020 Design PSU: county or group of counties</a:t>
            </a:r>
          </a:p>
          <a:p>
            <a:r>
              <a:rPr lang="en-US" dirty="0"/>
              <a:t>Starting point: NHIS 2010 “geographic areas”</a:t>
            </a:r>
          </a:p>
          <a:p>
            <a:r>
              <a:rPr lang="en-US" dirty="0"/>
              <a:t>PSU types</a:t>
            </a:r>
          </a:p>
          <a:p>
            <a:pPr lvl="1"/>
            <a:r>
              <a:rPr lang="en-US" dirty="0"/>
              <a:t>SR = “self-representing” – in sample with certainty every year</a:t>
            </a:r>
          </a:p>
          <a:p>
            <a:pPr lvl="1"/>
            <a:r>
              <a:rPr lang="en-US" dirty="0"/>
              <a:t>NSR = “non-SR” – a sample of NSR PSUs selected within each state to represent the NSR part of the state</a:t>
            </a:r>
          </a:p>
          <a:p>
            <a:r>
              <a:rPr lang="en-US" dirty="0"/>
              <a:t>In some states, we grouped counties to get the 2020 NSR PSUs closer to being equally sized (in terms of 2020 Census HU count)</a:t>
            </a:r>
          </a:p>
          <a:p>
            <a:r>
              <a:rPr lang="en-US" dirty="0"/>
              <a:t>SR cutoff: 200,000 HUs (per 2020 Census)</a:t>
            </a:r>
          </a:p>
          <a:p>
            <a:pPr lvl="1"/>
            <a:r>
              <a:rPr lang="en-US" dirty="0"/>
              <a:t>Exceptions – SR PSUs under 200K in some states (to reduce sampling variance and ease Field burden)</a:t>
            </a:r>
            <a:endParaRPr lang="en-US" i="1" dirty="0">
              <a:solidFill>
                <a:srgbClr val="FF0000"/>
              </a:solidFill>
            </a:endParaRPr>
          </a:p>
        </p:txBody>
      </p:sp>
      <p:sp>
        <p:nvSpPr>
          <p:cNvPr id="4" name="Slide Number Placeholder 3">
            <a:extLst>
              <a:ext uri="{FF2B5EF4-FFF2-40B4-BE49-F238E27FC236}">
                <a16:creationId xmlns:a16="http://schemas.microsoft.com/office/drawing/2014/main" id="{3777DD50-758C-31F0-6C42-9D202F1C62CE}"/>
              </a:ext>
            </a:extLst>
          </p:cNvPr>
          <p:cNvSpPr>
            <a:spLocks noGrp="1"/>
          </p:cNvSpPr>
          <p:nvPr>
            <p:ph type="sldNum" sz="quarter" idx="12"/>
          </p:nvPr>
        </p:nvSpPr>
        <p:spPr/>
        <p:txBody>
          <a:bodyPr/>
          <a:lstStyle/>
          <a:p>
            <a:fld id="{FC826D10-FD60-455B-B447-238035DE708E}" type="slidenum">
              <a:rPr lang="en-US" smtClean="0"/>
              <a:t>4</a:t>
            </a:fld>
            <a:endParaRPr lang="en-US"/>
          </a:p>
        </p:txBody>
      </p:sp>
    </p:spTree>
    <p:extLst>
      <p:ext uri="{BB962C8B-B14F-4D97-AF65-F5344CB8AC3E}">
        <p14:creationId xmlns:p14="http://schemas.microsoft.com/office/powerpoint/2010/main" val="3939426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BCE47-4A06-12ED-A058-8D33332FA263}"/>
              </a:ext>
            </a:extLst>
          </p:cNvPr>
          <p:cNvSpPr>
            <a:spLocks noGrp="1"/>
          </p:cNvSpPr>
          <p:nvPr>
            <p:ph type="title"/>
          </p:nvPr>
        </p:nvSpPr>
        <p:spPr/>
        <p:txBody>
          <a:bodyPr/>
          <a:lstStyle/>
          <a:p>
            <a:r>
              <a:rPr lang="en-US" dirty="0"/>
              <a:t>PSU Stratification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A19B8DC-E2B0-D5CC-CDE8-EFC76A43842F}"/>
                  </a:ext>
                </a:extLst>
              </p:cNvPr>
              <p:cNvSpPr>
                <a:spLocks noGrp="1"/>
              </p:cNvSpPr>
              <p:nvPr>
                <p:ph idx="1"/>
              </p:nvPr>
            </p:nvSpPr>
            <p:spPr/>
            <p:txBody>
              <a:bodyPr>
                <a:normAutofit/>
              </a:bodyPr>
              <a:lstStyle/>
              <a:p>
                <a:r>
                  <a:rPr lang="en-US" dirty="0"/>
                  <a:t>PSU samples selected by state</a:t>
                </a:r>
              </a:p>
              <a:p>
                <a:r>
                  <a:rPr lang="en-US" dirty="0"/>
                  <a:t>Each SR PSU is a one-PSU stratum, hence “self-representing” (SR)</a:t>
                </a:r>
              </a:p>
              <a:p>
                <a:r>
                  <a:rPr lang="en-US" dirty="0"/>
                  <a:t>All NSR PSUs in a state are in a single stratum</a:t>
                </a:r>
              </a:p>
              <a:p>
                <a:pPr lvl="1"/>
                <a:r>
                  <a:rPr lang="en-US" dirty="0"/>
                  <a:t>Assume </a:t>
                </a:r>
                <a14:m>
                  <m:oMath xmlns:m="http://schemas.openxmlformats.org/officeDocument/2006/math">
                    <m:r>
                      <a:rPr lang="en-US" i="1" dirty="0" smtClean="0">
                        <a:latin typeface="Cambria Math" panose="02040503050406030204" pitchFamily="18" charset="0"/>
                      </a:rPr>
                      <m:t>𝑗</m:t>
                    </m:r>
                  </m:oMath>
                </a14:m>
                <a:r>
                  <a:rPr lang="en-US" dirty="0"/>
                  <a:t> NSR PSUs total in a state</a:t>
                </a:r>
              </a:p>
              <a:p>
                <a:pPr lvl="1"/>
                <a:r>
                  <a:rPr lang="en-US" dirty="0"/>
                  <a:t>Sample of </a:t>
                </a:r>
                <a14:m>
                  <m:oMath xmlns:m="http://schemas.openxmlformats.org/officeDocument/2006/math">
                    <m:r>
                      <a:rPr lang="en-US" i="1" dirty="0" smtClean="0">
                        <a:latin typeface="Cambria Math" panose="02040503050406030204" pitchFamily="18" charset="0"/>
                      </a:rPr>
                      <m:t>𝑘</m:t>
                    </m:r>
                    <m:r>
                      <a:rPr lang="en-US" i="1" dirty="0" smtClean="0">
                        <a:latin typeface="Cambria Math" panose="02040503050406030204" pitchFamily="18" charset="0"/>
                      </a:rPr>
                      <m:t>&lt;</m:t>
                    </m:r>
                    <m:r>
                      <a:rPr lang="en-US" i="1" dirty="0" smtClean="0">
                        <a:latin typeface="Cambria Math" panose="02040503050406030204" pitchFamily="18" charset="0"/>
                      </a:rPr>
                      <m:t>𝑗</m:t>
                    </m:r>
                  </m:oMath>
                </a14:m>
                <a:r>
                  <a:rPr lang="en-US" dirty="0"/>
                  <a:t> will represent the NSR stratum in a given year</a:t>
                </a:r>
              </a:p>
              <a:p>
                <a:pPr lvl="1"/>
                <a:r>
                  <a:rPr lang="en-US" dirty="0"/>
                  <a:t>Sample of </a:t>
                </a:r>
                <a14:m>
                  <m:oMath xmlns:m="http://schemas.openxmlformats.org/officeDocument/2006/math">
                    <m:r>
                      <a:rPr lang="en-US" i="1" dirty="0" smtClean="0">
                        <a:latin typeface="Cambria Math" panose="02040503050406030204" pitchFamily="18" charset="0"/>
                      </a:rPr>
                      <m:t>2</m:t>
                    </m:r>
                    <m:r>
                      <a:rPr lang="en-US" i="1" dirty="0" smtClean="0">
                        <a:latin typeface="Cambria Math" panose="02040503050406030204" pitchFamily="18" charset="0"/>
                      </a:rPr>
                      <m:t>𝑘</m:t>
                    </m:r>
                    <m:r>
                      <a:rPr lang="en-US" i="1" dirty="0" smtClean="0">
                        <a:latin typeface="Cambria Math" panose="02040503050406030204" pitchFamily="18" charset="0"/>
                      </a:rPr>
                      <m:t> </m:t>
                    </m:r>
                  </m:oMath>
                </a14:m>
                <a:r>
                  <a:rPr lang="en-US" dirty="0"/>
                  <a:t>will cover twelve-year 2020-based design (2025 to 2036)</a:t>
                </a:r>
              </a:p>
            </p:txBody>
          </p:sp>
        </mc:Choice>
        <mc:Fallback xmlns="">
          <p:sp>
            <p:nvSpPr>
              <p:cNvPr id="3" name="Content Placeholder 2">
                <a:extLst>
                  <a:ext uri="{FF2B5EF4-FFF2-40B4-BE49-F238E27FC236}">
                    <a16:creationId xmlns:a16="http://schemas.microsoft.com/office/drawing/2014/main" id="{8A19B8DC-E2B0-D5CC-CDE8-EFC76A43842F}"/>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CA1D6775-C289-C5E0-8402-401870475F84}"/>
              </a:ext>
            </a:extLst>
          </p:cNvPr>
          <p:cNvSpPr>
            <a:spLocks noGrp="1"/>
          </p:cNvSpPr>
          <p:nvPr>
            <p:ph type="sldNum" sz="quarter" idx="12"/>
          </p:nvPr>
        </p:nvSpPr>
        <p:spPr/>
        <p:txBody>
          <a:bodyPr/>
          <a:lstStyle/>
          <a:p>
            <a:fld id="{FC826D10-FD60-455B-B447-238035DE708E}" type="slidenum">
              <a:rPr lang="en-US" smtClean="0"/>
              <a:t>5</a:t>
            </a:fld>
            <a:endParaRPr lang="en-US"/>
          </a:p>
        </p:txBody>
      </p:sp>
    </p:spTree>
    <p:extLst>
      <p:ext uri="{BB962C8B-B14F-4D97-AF65-F5344CB8AC3E}">
        <p14:creationId xmlns:p14="http://schemas.microsoft.com/office/powerpoint/2010/main" val="1349880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BCE47-4A06-12ED-A058-8D33332FA263}"/>
              </a:ext>
            </a:extLst>
          </p:cNvPr>
          <p:cNvSpPr>
            <a:spLocks noGrp="1"/>
          </p:cNvSpPr>
          <p:nvPr>
            <p:ph type="title"/>
          </p:nvPr>
        </p:nvSpPr>
        <p:spPr/>
        <p:txBody>
          <a:bodyPr/>
          <a:lstStyle/>
          <a:p>
            <a:r>
              <a:rPr lang="en-US" dirty="0"/>
              <a:t>NSR PSU Cycling</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A19B8DC-E2B0-D5CC-CDE8-EFC76A43842F}"/>
                  </a:ext>
                </a:extLst>
              </p:cNvPr>
              <p:cNvSpPr>
                <a:spLocks noGrp="1"/>
              </p:cNvSpPr>
              <p:nvPr>
                <p:ph idx="1"/>
              </p:nvPr>
            </p:nvSpPr>
            <p:spPr>
              <a:xfrm>
                <a:off x="838200" y="1690688"/>
                <a:ext cx="10515600" cy="4351338"/>
              </a:xfrm>
            </p:spPr>
            <p:txBody>
              <a:bodyPr>
                <a:normAutofit fontScale="92500" lnSpcReduction="10000"/>
              </a:bodyPr>
              <a:lstStyle/>
              <a:p>
                <a:r>
                  <a:rPr lang="en-US" dirty="0"/>
                  <a:t>Will </a:t>
                </a:r>
                <a:r>
                  <a:rPr lang="en-US" b="1" dirty="0"/>
                  <a:t>cycle</a:t>
                </a:r>
                <a:r>
                  <a:rPr lang="en-US" dirty="0"/>
                  <a:t> NSR PSUs to increase coverage over a 3-year period</a:t>
                </a:r>
              </a:p>
              <a:p>
                <a:pPr lvl="1"/>
                <a:r>
                  <a:rPr lang="en-US" dirty="0"/>
                  <a:t>For smaller states, this ensures enough degrees of freedom that estimates may be published using 3-year period estimates.</a:t>
                </a:r>
              </a:p>
              <a:p>
                <a:r>
                  <a:rPr lang="en-US" dirty="0"/>
                  <a:t>Continuation of pilot started in a small sample of states near the end of the 2010-based design (fielded in 2022)</a:t>
                </a:r>
              </a:p>
              <a:p>
                <a:pPr lvl="1"/>
                <a:r>
                  <a:rPr lang="en-US" dirty="0"/>
                  <a:t>Extending cycling to </a:t>
                </a:r>
                <a:r>
                  <a:rPr lang="en-US" b="1" dirty="0"/>
                  <a:t>all</a:t>
                </a:r>
                <a:r>
                  <a:rPr lang="en-US" dirty="0"/>
                  <a:t> states with NSR PSUs </a:t>
                </a:r>
              </a:p>
              <a:p>
                <a:pPr lvl="1"/>
                <a:r>
                  <a:rPr lang="en-US" dirty="0"/>
                  <a:t>Once cycling pattern is established, any 3-year period will include all </a:t>
                </a:r>
                <a14:m>
                  <m:oMath xmlns:m="http://schemas.openxmlformats.org/officeDocument/2006/math">
                    <m:r>
                      <a:rPr lang="en-US" b="0" i="1" smtClean="0">
                        <a:latin typeface="Cambria Math" panose="02040503050406030204" pitchFamily="18" charset="0"/>
                      </a:rPr>
                      <m:t>2</m:t>
                    </m:r>
                    <m:r>
                      <a:rPr lang="en-US" b="0" i="1" smtClean="0">
                        <a:latin typeface="Cambria Math" panose="02040503050406030204" pitchFamily="18" charset="0"/>
                      </a:rPr>
                      <m:t>𝑘</m:t>
                    </m:r>
                  </m:oMath>
                </a14:m>
                <a:r>
                  <a:rPr lang="en-US" dirty="0"/>
                  <a:t> selected NSR PSUs</a:t>
                </a:r>
              </a:p>
              <a:p>
                <a:r>
                  <a:rPr lang="en-US" dirty="0"/>
                  <a:t>Cycling pattern: </a:t>
                </a:r>
              </a:p>
              <a:p>
                <a:pPr lvl="1"/>
                <a:r>
                  <a:rPr lang="en-US" dirty="0"/>
                  <a:t>If </a:t>
                </a:r>
                <a14:m>
                  <m:oMath xmlns:m="http://schemas.openxmlformats.org/officeDocument/2006/math">
                    <m:r>
                      <a:rPr lang="en-US" b="0" i="1" smtClean="0">
                        <a:latin typeface="Cambria Math" panose="02040503050406030204" pitchFamily="18" charset="0"/>
                      </a:rPr>
                      <m:t>𝑘</m:t>
                    </m:r>
                    <m:r>
                      <a:rPr lang="en-US" b="0" i="1" smtClean="0">
                        <a:latin typeface="Cambria Math" panose="02040503050406030204" pitchFamily="18" charset="0"/>
                      </a:rPr>
                      <m:t>&gt;1</m:t>
                    </m:r>
                  </m:oMath>
                </a14:m>
                <a:r>
                  <a:rPr lang="en-US" dirty="0"/>
                  <a:t>:  each year,  replace the oldest half </a:t>
                </a:r>
                <a14:m>
                  <m:oMath xmlns:m="http://schemas.openxmlformats.org/officeDocument/2006/math">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𝑘</m:t>
                            </m:r>
                          </m:num>
                          <m:den>
                            <m:r>
                              <a:rPr lang="en-US" i="1">
                                <a:latin typeface="Cambria Math" panose="02040503050406030204" pitchFamily="18" charset="0"/>
                              </a:rPr>
                              <m:t>2</m:t>
                            </m:r>
                          </m:den>
                        </m:f>
                      </m:e>
                    </m:d>
                  </m:oMath>
                </a14:m>
                <a:r>
                  <a:rPr lang="en-US" dirty="0"/>
                  <a:t>of the previous year’s NSR sample</a:t>
                </a:r>
              </a:p>
              <a:p>
                <a:pPr lvl="1"/>
                <a:r>
                  <a:rPr lang="en-US" dirty="0"/>
                  <a:t>If </a:t>
                </a:r>
                <a14:m>
                  <m:oMath xmlns:m="http://schemas.openxmlformats.org/officeDocument/2006/math">
                    <m:r>
                      <a:rPr lang="en-US" b="0" i="1" smtClean="0">
                        <a:latin typeface="Cambria Math" panose="02040503050406030204" pitchFamily="18" charset="0"/>
                      </a:rPr>
                      <m:t>𝑘</m:t>
                    </m:r>
                    <m:r>
                      <a:rPr lang="en-US" b="0" i="1" smtClean="0">
                        <a:latin typeface="Cambria Math" panose="02040503050406030204" pitchFamily="18" charset="0"/>
                      </a:rPr>
                      <m:t>=1</m:t>
                    </m:r>
                  </m:oMath>
                </a14:m>
                <a:r>
                  <a:rPr lang="en-US" dirty="0"/>
                  <a:t>: alternate 2-year rotations between 2 sample PSUs</a:t>
                </a:r>
              </a:p>
            </p:txBody>
          </p:sp>
        </mc:Choice>
        <mc:Fallback xmlns="">
          <p:sp>
            <p:nvSpPr>
              <p:cNvPr id="3" name="Content Placeholder 2">
                <a:extLst>
                  <a:ext uri="{FF2B5EF4-FFF2-40B4-BE49-F238E27FC236}">
                    <a16:creationId xmlns:a16="http://schemas.microsoft.com/office/drawing/2014/main" id="{8A19B8DC-E2B0-D5CC-CDE8-EFC76A43842F}"/>
                  </a:ext>
                </a:extLst>
              </p:cNvPr>
              <p:cNvSpPr>
                <a:spLocks noGrp="1" noRot="1" noChangeAspect="1" noMove="1" noResize="1" noEditPoints="1" noAdjustHandles="1" noChangeArrowheads="1" noChangeShapeType="1" noTextEdit="1"/>
              </p:cNvSpPr>
              <p:nvPr>
                <p:ph idx="1"/>
              </p:nvPr>
            </p:nvSpPr>
            <p:spPr>
              <a:xfrm>
                <a:off x="838200" y="1690688"/>
                <a:ext cx="10515600" cy="4351338"/>
              </a:xfrm>
              <a:blipFill>
                <a:blip r:embed="rId2"/>
                <a:stretch>
                  <a:fillRect l="-928" t="-2801" r="-1217"/>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EAF1E54F-C663-E3AA-57D5-807E4C7D9BBF}"/>
              </a:ext>
            </a:extLst>
          </p:cNvPr>
          <p:cNvSpPr>
            <a:spLocks noGrp="1"/>
          </p:cNvSpPr>
          <p:nvPr>
            <p:ph type="sldNum" sz="quarter" idx="12"/>
          </p:nvPr>
        </p:nvSpPr>
        <p:spPr/>
        <p:txBody>
          <a:bodyPr/>
          <a:lstStyle/>
          <a:p>
            <a:fld id="{FC826D10-FD60-455B-B447-238035DE708E}" type="slidenum">
              <a:rPr lang="en-US" smtClean="0"/>
              <a:t>6</a:t>
            </a:fld>
            <a:endParaRPr lang="en-US"/>
          </a:p>
        </p:txBody>
      </p:sp>
    </p:spTree>
    <p:extLst>
      <p:ext uri="{BB962C8B-B14F-4D97-AF65-F5344CB8AC3E}">
        <p14:creationId xmlns:p14="http://schemas.microsoft.com/office/powerpoint/2010/main" val="1180565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94CEC-ED60-CAD9-750F-3FF1A4005D9D}"/>
              </a:ext>
            </a:extLst>
          </p:cNvPr>
          <p:cNvSpPr>
            <a:spLocks noGrp="1"/>
          </p:cNvSpPr>
          <p:nvPr>
            <p:ph type="title"/>
          </p:nvPr>
        </p:nvSpPr>
        <p:spPr/>
        <p:txBody>
          <a:bodyPr/>
          <a:lstStyle/>
          <a:p>
            <a:r>
              <a:rPr lang="en-US" dirty="0"/>
              <a:t>A Picture of NSR Cycling for One State</a:t>
            </a:r>
          </a:p>
        </p:txBody>
      </p:sp>
      <p:graphicFrame>
        <p:nvGraphicFramePr>
          <p:cNvPr id="4" name="Table 4">
            <a:extLst>
              <a:ext uri="{FF2B5EF4-FFF2-40B4-BE49-F238E27FC236}">
                <a16:creationId xmlns:a16="http://schemas.microsoft.com/office/drawing/2014/main" id="{0AA14066-DD2D-ADA4-BCAE-7A29C681BEB2}"/>
              </a:ext>
            </a:extLst>
          </p:cNvPr>
          <p:cNvGraphicFramePr>
            <a:graphicFrameLocks noGrp="1"/>
          </p:cNvGraphicFramePr>
          <p:nvPr>
            <p:ph sz="half" idx="1"/>
            <p:extLst>
              <p:ext uri="{D42A27DB-BD31-4B8C-83A1-F6EECF244321}">
                <p14:modId xmlns:p14="http://schemas.microsoft.com/office/powerpoint/2010/main" val="3223099779"/>
              </p:ext>
            </p:extLst>
          </p:nvPr>
        </p:nvGraphicFramePr>
        <p:xfrm>
          <a:off x="838200" y="1339064"/>
          <a:ext cx="10369492" cy="3175000"/>
        </p:xfrm>
        <a:graphic>
          <a:graphicData uri="http://schemas.openxmlformats.org/drawingml/2006/table">
            <a:tbl>
              <a:tblPr firstRow="1" bandRow="1">
                <a:tableStyleId>{2D5ABB26-0587-4C30-8999-92F81FD0307C}</a:tableStyleId>
              </a:tblPr>
              <a:tblGrid>
                <a:gridCol w="998524">
                  <a:extLst>
                    <a:ext uri="{9D8B030D-6E8A-4147-A177-3AD203B41FA5}">
                      <a16:colId xmlns:a16="http://schemas.microsoft.com/office/drawing/2014/main" val="2142188855"/>
                    </a:ext>
                  </a:extLst>
                </a:gridCol>
                <a:gridCol w="780914">
                  <a:extLst>
                    <a:ext uri="{9D8B030D-6E8A-4147-A177-3AD203B41FA5}">
                      <a16:colId xmlns:a16="http://schemas.microsoft.com/office/drawing/2014/main" val="2995302585"/>
                    </a:ext>
                  </a:extLst>
                </a:gridCol>
                <a:gridCol w="780914">
                  <a:extLst>
                    <a:ext uri="{9D8B030D-6E8A-4147-A177-3AD203B41FA5}">
                      <a16:colId xmlns:a16="http://schemas.microsoft.com/office/drawing/2014/main" val="2422012460"/>
                    </a:ext>
                  </a:extLst>
                </a:gridCol>
                <a:gridCol w="780914">
                  <a:extLst>
                    <a:ext uri="{9D8B030D-6E8A-4147-A177-3AD203B41FA5}">
                      <a16:colId xmlns:a16="http://schemas.microsoft.com/office/drawing/2014/main" val="2809666535"/>
                    </a:ext>
                  </a:extLst>
                </a:gridCol>
                <a:gridCol w="780914">
                  <a:extLst>
                    <a:ext uri="{9D8B030D-6E8A-4147-A177-3AD203B41FA5}">
                      <a16:colId xmlns:a16="http://schemas.microsoft.com/office/drawing/2014/main" val="952385558"/>
                    </a:ext>
                  </a:extLst>
                </a:gridCol>
                <a:gridCol w="780914">
                  <a:extLst>
                    <a:ext uri="{9D8B030D-6E8A-4147-A177-3AD203B41FA5}">
                      <a16:colId xmlns:a16="http://schemas.microsoft.com/office/drawing/2014/main" val="1751461117"/>
                    </a:ext>
                  </a:extLst>
                </a:gridCol>
                <a:gridCol w="780914">
                  <a:extLst>
                    <a:ext uri="{9D8B030D-6E8A-4147-A177-3AD203B41FA5}">
                      <a16:colId xmlns:a16="http://schemas.microsoft.com/office/drawing/2014/main" val="1868222878"/>
                    </a:ext>
                  </a:extLst>
                </a:gridCol>
                <a:gridCol w="780914">
                  <a:extLst>
                    <a:ext uri="{9D8B030D-6E8A-4147-A177-3AD203B41FA5}">
                      <a16:colId xmlns:a16="http://schemas.microsoft.com/office/drawing/2014/main" val="2895101130"/>
                    </a:ext>
                  </a:extLst>
                </a:gridCol>
                <a:gridCol w="780914">
                  <a:extLst>
                    <a:ext uri="{9D8B030D-6E8A-4147-A177-3AD203B41FA5}">
                      <a16:colId xmlns:a16="http://schemas.microsoft.com/office/drawing/2014/main" val="3513090687"/>
                    </a:ext>
                  </a:extLst>
                </a:gridCol>
                <a:gridCol w="780914">
                  <a:extLst>
                    <a:ext uri="{9D8B030D-6E8A-4147-A177-3AD203B41FA5}">
                      <a16:colId xmlns:a16="http://schemas.microsoft.com/office/drawing/2014/main" val="867230660"/>
                    </a:ext>
                  </a:extLst>
                </a:gridCol>
                <a:gridCol w="780914">
                  <a:extLst>
                    <a:ext uri="{9D8B030D-6E8A-4147-A177-3AD203B41FA5}">
                      <a16:colId xmlns:a16="http://schemas.microsoft.com/office/drawing/2014/main" val="3458864413"/>
                    </a:ext>
                  </a:extLst>
                </a:gridCol>
                <a:gridCol w="780914">
                  <a:extLst>
                    <a:ext uri="{9D8B030D-6E8A-4147-A177-3AD203B41FA5}">
                      <a16:colId xmlns:a16="http://schemas.microsoft.com/office/drawing/2014/main" val="2878082510"/>
                    </a:ext>
                  </a:extLst>
                </a:gridCol>
                <a:gridCol w="780914">
                  <a:extLst>
                    <a:ext uri="{9D8B030D-6E8A-4147-A177-3AD203B41FA5}">
                      <a16:colId xmlns:a16="http://schemas.microsoft.com/office/drawing/2014/main" val="3038653696"/>
                    </a:ext>
                  </a:extLst>
                </a:gridCol>
              </a:tblGrid>
              <a:tr h="370840">
                <a:tc>
                  <a:txBody>
                    <a:bodyPr/>
                    <a:lstStyle/>
                    <a:p>
                      <a:endParaRPr lang="en-US"/>
                    </a:p>
                  </a:txBody>
                  <a:tcPr/>
                </a:tc>
                <a:tc gridSpan="12">
                  <a:txBody>
                    <a:bodyPr/>
                    <a:lstStyle/>
                    <a:p>
                      <a:pPr algn="ctr"/>
                      <a:r>
                        <a:rPr lang="en-US" dirty="0"/>
                        <a:t>Year</a:t>
                      </a:r>
                    </a:p>
                  </a:txBody>
                  <a:tcPr anchor="b">
                    <a:solidFill>
                      <a:schemeClr val="accent1">
                        <a:lumMod val="20000"/>
                        <a:lumOff val="80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868170168"/>
                  </a:ext>
                </a:extLst>
              </a:tr>
              <a:tr h="370840">
                <a:tc>
                  <a:txBody>
                    <a:bodyPr/>
                    <a:lstStyle/>
                    <a:p>
                      <a:pPr algn="ctr"/>
                      <a:r>
                        <a:rPr lang="en-US" sz="1600" dirty="0"/>
                        <a:t>Sample PSU</a:t>
                      </a:r>
                    </a:p>
                  </a:txBody>
                  <a:tcPr anchor="b">
                    <a:solidFill>
                      <a:schemeClr val="accent4">
                        <a:lumMod val="20000"/>
                        <a:lumOff val="80000"/>
                      </a:schemeClr>
                    </a:solidFill>
                  </a:tcPr>
                </a:tc>
                <a:tc>
                  <a:txBody>
                    <a:bodyPr/>
                    <a:lstStyle/>
                    <a:p>
                      <a:pPr algn="ctr"/>
                      <a:r>
                        <a:rPr lang="en-US" dirty="0"/>
                        <a:t>2025</a:t>
                      </a:r>
                    </a:p>
                  </a:txBody>
                  <a:tcPr anchor="b">
                    <a:solidFill>
                      <a:schemeClr val="accent1">
                        <a:lumMod val="20000"/>
                        <a:lumOff val="80000"/>
                      </a:schemeClr>
                    </a:solidFill>
                  </a:tcPr>
                </a:tc>
                <a:tc>
                  <a:txBody>
                    <a:bodyPr/>
                    <a:lstStyle/>
                    <a:p>
                      <a:pPr algn="ctr"/>
                      <a:r>
                        <a:rPr lang="en-US" dirty="0"/>
                        <a:t>2026</a:t>
                      </a:r>
                    </a:p>
                  </a:txBody>
                  <a:tcPr anchor="b">
                    <a:solidFill>
                      <a:schemeClr val="accent1">
                        <a:lumMod val="20000"/>
                        <a:lumOff val="80000"/>
                      </a:schemeClr>
                    </a:solidFill>
                  </a:tcPr>
                </a:tc>
                <a:tc>
                  <a:txBody>
                    <a:bodyPr/>
                    <a:lstStyle/>
                    <a:p>
                      <a:pPr algn="ctr"/>
                      <a:r>
                        <a:rPr lang="en-US" dirty="0"/>
                        <a:t>2027</a:t>
                      </a:r>
                    </a:p>
                  </a:txBody>
                  <a:tcPr anchor="b">
                    <a:solidFill>
                      <a:schemeClr val="accent1">
                        <a:lumMod val="20000"/>
                        <a:lumOff val="80000"/>
                      </a:schemeClr>
                    </a:solidFill>
                  </a:tcPr>
                </a:tc>
                <a:tc>
                  <a:txBody>
                    <a:bodyPr/>
                    <a:lstStyle/>
                    <a:p>
                      <a:pPr algn="ctr"/>
                      <a:r>
                        <a:rPr lang="en-US" dirty="0"/>
                        <a:t>2028</a:t>
                      </a:r>
                    </a:p>
                  </a:txBody>
                  <a:tcPr anchor="b">
                    <a:solidFill>
                      <a:schemeClr val="accent1">
                        <a:lumMod val="20000"/>
                        <a:lumOff val="80000"/>
                      </a:schemeClr>
                    </a:solidFill>
                  </a:tcPr>
                </a:tc>
                <a:tc>
                  <a:txBody>
                    <a:bodyPr/>
                    <a:lstStyle/>
                    <a:p>
                      <a:pPr algn="ctr"/>
                      <a:r>
                        <a:rPr lang="en-US" dirty="0"/>
                        <a:t>2029</a:t>
                      </a:r>
                    </a:p>
                  </a:txBody>
                  <a:tcPr anchor="b">
                    <a:solidFill>
                      <a:schemeClr val="accent1">
                        <a:lumMod val="20000"/>
                        <a:lumOff val="80000"/>
                      </a:schemeClr>
                    </a:solidFill>
                  </a:tcPr>
                </a:tc>
                <a:tc>
                  <a:txBody>
                    <a:bodyPr/>
                    <a:lstStyle/>
                    <a:p>
                      <a:pPr algn="ctr"/>
                      <a:r>
                        <a:rPr lang="en-US" dirty="0"/>
                        <a:t>2030</a:t>
                      </a:r>
                    </a:p>
                  </a:txBody>
                  <a:tcPr anchor="b">
                    <a:solidFill>
                      <a:schemeClr val="accent1">
                        <a:lumMod val="20000"/>
                        <a:lumOff val="80000"/>
                      </a:schemeClr>
                    </a:solidFill>
                  </a:tcPr>
                </a:tc>
                <a:tc>
                  <a:txBody>
                    <a:bodyPr/>
                    <a:lstStyle/>
                    <a:p>
                      <a:pPr algn="ctr"/>
                      <a:r>
                        <a:rPr lang="en-US" dirty="0"/>
                        <a:t>2031 </a:t>
                      </a:r>
                    </a:p>
                  </a:txBody>
                  <a:tcPr anchor="b">
                    <a:solidFill>
                      <a:schemeClr val="accent1">
                        <a:lumMod val="20000"/>
                        <a:lumOff val="80000"/>
                      </a:schemeClr>
                    </a:solidFill>
                  </a:tcPr>
                </a:tc>
                <a:tc>
                  <a:txBody>
                    <a:bodyPr/>
                    <a:lstStyle/>
                    <a:p>
                      <a:pPr algn="ctr"/>
                      <a:r>
                        <a:rPr lang="en-US" dirty="0"/>
                        <a:t>2032</a:t>
                      </a:r>
                    </a:p>
                  </a:txBody>
                  <a:tcPr anchor="b">
                    <a:solidFill>
                      <a:schemeClr val="accent1">
                        <a:lumMod val="20000"/>
                        <a:lumOff val="80000"/>
                      </a:schemeClr>
                    </a:solidFill>
                  </a:tcPr>
                </a:tc>
                <a:tc>
                  <a:txBody>
                    <a:bodyPr/>
                    <a:lstStyle/>
                    <a:p>
                      <a:pPr algn="ctr"/>
                      <a:r>
                        <a:rPr lang="en-US" dirty="0"/>
                        <a:t>2033</a:t>
                      </a:r>
                    </a:p>
                  </a:txBody>
                  <a:tcPr anchor="b">
                    <a:solidFill>
                      <a:schemeClr val="accent1">
                        <a:lumMod val="20000"/>
                        <a:lumOff val="80000"/>
                      </a:schemeClr>
                    </a:solidFill>
                  </a:tcPr>
                </a:tc>
                <a:tc>
                  <a:txBody>
                    <a:bodyPr/>
                    <a:lstStyle/>
                    <a:p>
                      <a:pPr algn="ctr"/>
                      <a:r>
                        <a:rPr lang="en-US" dirty="0"/>
                        <a:t>2034</a:t>
                      </a:r>
                    </a:p>
                  </a:txBody>
                  <a:tcPr anchor="b">
                    <a:solidFill>
                      <a:schemeClr val="accent1">
                        <a:lumMod val="20000"/>
                        <a:lumOff val="80000"/>
                      </a:schemeClr>
                    </a:solidFill>
                  </a:tcPr>
                </a:tc>
                <a:tc>
                  <a:txBody>
                    <a:bodyPr/>
                    <a:lstStyle/>
                    <a:p>
                      <a:pPr algn="ctr"/>
                      <a:r>
                        <a:rPr lang="en-US" dirty="0"/>
                        <a:t>2035</a:t>
                      </a:r>
                    </a:p>
                  </a:txBody>
                  <a:tcPr anchor="b">
                    <a:solidFill>
                      <a:schemeClr val="accent1">
                        <a:lumMod val="20000"/>
                        <a:lumOff val="80000"/>
                      </a:schemeClr>
                    </a:solidFill>
                  </a:tcPr>
                </a:tc>
                <a:tc>
                  <a:txBody>
                    <a:bodyPr/>
                    <a:lstStyle/>
                    <a:p>
                      <a:pPr algn="ctr"/>
                      <a:r>
                        <a:rPr lang="en-US" dirty="0"/>
                        <a:t>2036</a:t>
                      </a:r>
                    </a:p>
                  </a:txBody>
                  <a:tcPr anchor="b">
                    <a:solidFill>
                      <a:schemeClr val="accent1">
                        <a:lumMod val="20000"/>
                        <a:lumOff val="80000"/>
                      </a:schemeClr>
                    </a:solidFill>
                  </a:tcPr>
                </a:tc>
                <a:extLst>
                  <a:ext uri="{0D108BD9-81ED-4DB2-BD59-A6C34878D82A}">
                    <a16:rowId xmlns:a16="http://schemas.microsoft.com/office/drawing/2014/main" val="2672597070"/>
                  </a:ext>
                </a:extLst>
              </a:tr>
              <a:tr h="370840">
                <a:tc>
                  <a:txBody>
                    <a:bodyPr/>
                    <a:lstStyle/>
                    <a:p>
                      <a:pPr algn="ctr"/>
                      <a:r>
                        <a:rPr lang="en-US" dirty="0"/>
                        <a:t>A</a:t>
                      </a:r>
                    </a:p>
                  </a:txBody>
                  <a:tcPr>
                    <a:solidFill>
                      <a:schemeClr val="accent4">
                        <a:lumMod val="20000"/>
                        <a:lumOff val="80000"/>
                      </a:schemeClr>
                    </a:solidFill>
                  </a:tcPr>
                </a:tc>
                <a:tc>
                  <a:txBody>
                    <a:bodyPr/>
                    <a:lstStyle/>
                    <a:p>
                      <a:pPr algn="ctr"/>
                      <a:r>
                        <a:rPr lang="en-US" dirty="0"/>
                        <a:t>x</a:t>
                      </a:r>
                    </a:p>
                  </a:txBody>
                  <a:tcPr anchor="ctr"/>
                </a:tc>
                <a:tc>
                  <a:txBody>
                    <a:bodyPr/>
                    <a:lstStyle/>
                    <a:p>
                      <a:pPr algn="ctr"/>
                      <a:r>
                        <a:rPr lang="en-US" dirty="0"/>
                        <a:t>x</a:t>
                      </a:r>
                    </a:p>
                  </a:txBody>
                  <a:tcPr anchor="ctr"/>
                </a:tc>
                <a:tc>
                  <a:txBody>
                    <a:bodyPr/>
                    <a:lstStyle/>
                    <a:p>
                      <a:pPr algn="ctr"/>
                      <a:endParaRPr lang="en-US" dirty="0"/>
                    </a:p>
                  </a:txBody>
                  <a:tcPr anchor="ctr"/>
                </a:tc>
                <a:tc>
                  <a:txBody>
                    <a:bodyPr/>
                    <a:lstStyle/>
                    <a:p>
                      <a:pPr algn="ctr"/>
                      <a:endParaRPr lang="en-US"/>
                    </a:p>
                  </a:txBody>
                  <a:tcPr anchor="ctr"/>
                </a:tc>
                <a:tc>
                  <a:txBody>
                    <a:bodyPr/>
                    <a:lstStyle/>
                    <a:p>
                      <a:pPr algn="ctr"/>
                      <a:r>
                        <a:rPr lang="en-US" dirty="0"/>
                        <a:t>x</a:t>
                      </a:r>
                    </a:p>
                  </a:txBody>
                  <a:tcPr anchor="ctr"/>
                </a:tc>
                <a:tc>
                  <a:txBody>
                    <a:bodyPr/>
                    <a:lstStyle/>
                    <a:p>
                      <a:pPr algn="ctr"/>
                      <a:r>
                        <a:rPr lang="en-US" dirty="0"/>
                        <a:t>x</a:t>
                      </a:r>
                    </a:p>
                  </a:txBody>
                  <a:tcPr anchor="ctr"/>
                </a:tc>
                <a:tc>
                  <a:txBody>
                    <a:bodyPr/>
                    <a:lstStyle/>
                    <a:p>
                      <a:pPr algn="ctr"/>
                      <a:endParaRPr lang="en-US" dirty="0"/>
                    </a:p>
                  </a:txBody>
                  <a:tcPr anchor="ctr"/>
                </a:tc>
                <a:tc>
                  <a:txBody>
                    <a:bodyPr/>
                    <a:lstStyle/>
                    <a:p>
                      <a:pPr algn="ctr"/>
                      <a:endParaRPr lang="en-US"/>
                    </a:p>
                  </a:txBody>
                  <a:tcPr anchor="ctr"/>
                </a:tc>
                <a:tc>
                  <a:txBody>
                    <a:bodyPr/>
                    <a:lstStyle/>
                    <a:p>
                      <a:pPr algn="ctr"/>
                      <a:r>
                        <a:rPr lang="en-US" dirty="0"/>
                        <a:t>x</a:t>
                      </a:r>
                    </a:p>
                  </a:txBody>
                  <a:tcPr anchor="ctr"/>
                </a:tc>
                <a:tc>
                  <a:txBody>
                    <a:bodyPr/>
                    <a:lstStyle/>
                    <a:p>
                      <a:pPr algn="ctr"/>
                      <a:r>
                        <a:rPr lang="en-US" dirty="0"/>
                        <a:t>x</a:t>
                      </a:r>
                    </a:p>
                  </a:txBody>
                  <a:tcPr anchor="ctr"/>
                </a:tc>
                <a:tc>
                  <a:txBody>
                    <a:bodyPr/>
                    <a:lstStyle/>
                    <a:p>
                      <a:pPr algn="ctr"/>
                      <a:endParaRPr lang="en-US" dirty="0"/>
                    </a:p>
                  </a:txBody>
                  <a:tcPr anchor="ctr"/>
                </a:tc>
                <a:tc>
                  <a:txBody>
                    <a:bodyPr/>
                    <a:lstStyle/>
                    <a:p>
                      <a:pPr algn="ctr"/>
                      <a:endParaRPr lang="en-US"/>
                    </a:p>
                  </a:txBody>
                  <a:tcPr anchor="ctr"/>
                </a:tc>
                <a:extLst>
                  <a:ext uri="{0D108BD9-81ED-4DB2-BD59-A6C34878D82A}">
                    <a16:rowId xmlns:a16="http://schemas.microsoft.com/office/drawing/2014/main" val="3943767309"/>
                  </a:ext>
                </a:extLst>
              </a:tr>
              <a:tr h="370840">
                <a:tc>
                  <a:txBody>
                    <a:bodyPr/>
                    <a:lstStyle/>
                    <a:p>
                      <a:pPr algn="ctr"/>
                      <a:r>
                        <a:rPr lang="en-US" dirty="0"/>
                        <a:t>B</a:t>
                      </a:r>
                    </a:p>
                  </a:txBody>
                  <a:tcPr>
                    <a:solidFill>
                      <a:schemeClr val="accent4">
                        <a:lumMod val="20000"/>
                        <a:lumOff val="80000"/>
                      </a:schemeClr>
                    </a:solidFill>
                  </a:tcPr>
                </a:tc>
                <a:tc>
                  <a:txBody>
                    <a:bodyPr/>
                    <a:lstStyle/>
                    <a:p>
                      <a:pPr algn="ctr"/>
                      <a:r>
                        <a:rPr lang="en-US" dirty="0"/>
                        <a:t>x</a:t>
                      </a:r>
                    </a:p>
                  </a:txBody>
                  <a:tcPr anchor="ctr"/>
                </a:tc>
                <a:tc>
                  <a:txBody>
                    <a:bodyPr/>
                    <a:lstStyle/>
                    <a:p>
                      <a:pPr algn="ctr"/>
                      <a:r>
                        <a:rPr lang="en-US" dirty="0"/>
                        <a:t>x</a:t>
                      </a:r>
                    </a:p>
                  </a:txBody>
                  <a:tcPr anchor="ctr"/>
                </a:tc>
                <a:tc>
                  <a:txBody>
                    <a:bodyPr/>
                    <a:lstStyle/>
                    <a:p>
                      <a:pPr algn="ctr"/>
                      <a:r>
                        <a:rPr lang="en-US" dirty="0"/>
                        <a:t>x</a:t>
                      </a:r>
                    </a:p>
                  </a:txBody>
                  <a:tcPr anchor="ctr"/>
                </a:tc>
                <a:tc>
                  <a:txBody>
                    <a:bodyPr/>
                    <a:lstStyle/>
                    <a:p>
                      <a:pPr algn="ctr"/>
                      <a:endParaRPr lang="en-US" dirty="0"/>
                    </a:p>
                  </a:txBody>
                  <a:tcPr anchor="ctr"/>
                </a:tc>
                <a:tc>
                  <a:txBody>
                    <a:bodyPr/>
                    <a:lstStyle/>
                    <a:p>
                      <a:pPr algn="ctr"/>
                      <a:endParaRPr lang="en-US"/>
                    </a:p>
                  </a:txBody>
                  <a:tcPr anchor="ctr"/>
                </a:tc>
                <a:tc>
                  <a:txBody>
                    <a:bodyPr/>
                    <a:lstStyle/>
                    <a:p>
                      <a:pPr algn="ctr"/>
                      <a:r>
                        <a:rPr lang="en-US" dirty="0"/>
                        <a:t>x</a:t>
                      </a:r>
                    </a:p>
                  </a:txBody>
                  <a:tcPr anchor="ctr"/>
                </a:tc>
                <a:tc>
                  <a:txBody>
                    <a:bodyPr/>
                    <a:lstStyle/>
                    <a:p>
                      <a:pPr algn="ctr"/>
                      <a:r>
                        <a:rPr lang="en-US" dirty="0"/>
                        <a:t>x</a:t>
                      </a:r>
                    </a:p>
                  </a:txBody>
                  <a:tcPr anchor="ctr"/>
                </a:tc>
                <a:tc>
                  <a:txBody>
                    <a:bodyPr/>
                    <a:lstStyle/>
                    <a:p>
                      <a:pPr algn="ctr"/>
                      <a:endParaRPr lang="en-US" dirty="0"/>
                    </a:p>
                  </a:txBody>
                  <a:tcPr anchor="ctr"/>
                </a:tc>
                <a:tc>
                  <a:txBody>
                    <a:bodyPr/>
                    <a:lstStyle/>
                    <a:p>
                      <a:pPr algn="ctr"/>
                      <a:endParaRPr lang="en-US"/>
                    </a:p>
                  </a:txBody>
                  <a:tcPr anchor="ctr"/>
                </a:tc>
                <a:tc>
                  <a:txBody>
                    <a:bodyPr/>
                    <a:lstStyle/>
                    <a:p>
                      <a:pPr algn="ctr"/>
                      <a:r>
                        <a:rPr lang="en-US" dirty="0"/>
                        <a:t>x</a:t>
                      </a:r>
                    </a:p>
                  </a:txBody>
                  <a:tcPr anchor="ctr"/>
                </a:tc>
                <a:tc>
                  <a:txBody>
                    <a:bodyPr/>
                    <a:lstStyle/>
                    <a:p>
                      <a:pPr algn="ctr"/>
                      <a:r>
                        <a:rPr lang="en-US" dirty="0"/>
                        <a:t>x</a:t>
                      </a:r>
                    </a:p>
                  </a:txBody>
                  <a:tcPr anchor="ctr"/>
                </a:tc>
                <a:tc>
                  <a:txBody>
                    <a:bodyPr/>
                    <a:lstStyle/>
                    <a:p>
                      <a:pPr algn="ctr"/>
                      <a:endParaRPr lang="en-US" dirty="0"/>
                    </a:p>
                  </a:txBody>
                  <a:tcPr anchor="ctr"/>
                </a:tc>
                <a:extLst>
                  <a:ext uri="{0D108BD9-81ED-4DB2-BD59-A6C34878D82A}">
                    <a16:rowId xmlns:a16="http://schemas.microsoft.com/office/drawing/2014/main" val="3890295544"/>
                  </a:ext>
                </a:extLst>
              </a:tr>
              <a:tr h="370840">
                <a:tc>
                  <a:txBody>
                    <a:bodyPr/>
                    <a:lstStyle/>
                    <a:p>
                      <a:pPr algn="ctr"/>
                      <a:r>
                        <a:rPr lang="en-US" dirty="0"/>
                        <a:t>C</a:t>
                      </a:r>
                    </a:p>
                  </a:txBody>
                  <a:tcPr>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x</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x</a:t>
                      </a:r>
                    </a:p>
                  </a:txBody>
                  <a:tcPr anchor="ctr"/>
                </a:tc>
                <a:tc>
                  <a:txBody>
                    <a:bodyPr/>
                    <a:lstStyle/>
                    <a:p>
                      <a:pPr algn="ctr"/>
                      <a:r>
                        <a:rPr lang="en-US" dirty="0"/>
                        <a:t>x</a:t>
                      </a:r>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x</a:t>
                      </a:r>
                    </a:p>
                  </a:txBody>
                  <a:tcPr anchor="ctr"/>
                </a:tc>
                <a:tc>
                  <a:txBody>
                    <a:bodyPr/>
                    <a:lstStyle/>
                    <a:p>
                      <a:pPr algn="ctr"/>
                      <a:r>
                        <a:rPr lang="en-US" dirty="0"/>
                        <a:t>x</a:t>
                      </a:r>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x</a:t>
                      </a:r>
                    </a:p>
                  </a:txBody>
                  <a:tcPr anchor="ctr"/>
                </a:tc>
                <a:tc>
                  <a:txBody>
                    <a:bodyPr/>
                    <a:lstStyle/>
                    <a:p>
                      <a:pPr algn="ctr"/>
                      <a:r>
                        <a:rPr lang="en-US" dirty="0"/>
                        <a:t>x</a:t>
                      </a:r>
                    </a:p>
                  </a:txBody>
                  <a:tcPr anchor="ctr"/>
                </a:tc>
                <a:tc>
                  <a:txBody>
                    <a:bodyPr/>
                    <a:lstStyle/>
                    <a:p>
                      <a:pPr algn="ctr"/>
                      <a:endParaRPr lang="en-US" dirty="0"/>
                    </a:p>
                  </a:txBody>
                  <a:tcPr anchor="ctr"/>
                </a:tc>
                <a:extLst>
                  <a:ext uri="{0D108BD9-81ED-4DB2-BD59-A6C34878D82A}">
                    <a16:rowId xmlns:a16="http://schemas.microsoft.com/office/drawing/2014/main" val="186099726"/>
                  </a:ext>
                </a:extLst>
              </a:tr>
              <a:tr h="370840">
                <a:tc>
                  <a:txBody>
                    <a:bodyPr/>
                    <a:lstStyle/>
                    <a:p>
                      <a:pPr algn="ctr"/>
                      <a:r>
                        <a:rPr lang="en-US" dirty="0"/>
                        <a:t>D</a:t>
                      </a:r>
                    </a:p>
                  </a:txBody>
                  <a:tcPr>
                    <a:solidFill>
                      <a:schemeClr val="accent4">
                        <a:lumMod val="20000"/>
                        <a:lumOff val="80000"/>
                      </a:schemeClr>
                    </a:solidFill>
                  </a:tcPr>
                </a:tc>
                <a:tc>
                  <a:txBody>
                    <a:bodyPr/>
                    <a:lstStyle/>
                    <a:p>
                      <a:pPr algn="ctr"/>
                      <a:endParaRPr lang="en-US"/>
                    </a:p>
                  </a:txBody>
                  <a:tcPr anchor="ctr"/>
                </a:tc>
                <a:tc>
                  <a:txBody>
                    <a:bodyPr/>
                    <a:lstStyle/>
                    <a:p>
                      <a:pPr algn="ctr"/>
                      <a:endParaRPr lang="en-US"/>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x</a:t>
                      </a:r>
                    </a:p>
                  </a:txBody>
                  <a:tcPr anchor="ctr"/>
                </a:tc>
                <a:tc>
                  <a:txBody>
                    <a:bodyPr/>
                    <a:lstStyle/>
                    <a:p>
                      <a:pPr algn="ctr"/>
                      <a:r>
                        <a:rPr lang="en-US" dirty="0"/>
                        <a:t>x</a:t>
                      </a:r>
                    </a:p>
                  </a:txBody>
                  <a:tcPr anchor="ctr"/>
                </a:tc>
                <a:tc>
                  <a:txBody>
                    <a:bodyPr/>
                    <a:lstStyle/>
                    <a:p>
                      <a:pPr algn="ctr"/>
                      <a:endParaRPr lang="en-US" dirty="0"/>
                    </a:p>
                  </a:txBody>
                  <a:tcPr anchor="ctr"/>
                </a:tc>
                <a:tc>
                  <a:txBody>
                    <a:bodyPr/>
                    <a:lstStyle/>
                    <a:p>
                      <a:pPr algn="ctr"/>
                      <a:endParaRPr lang="en-US"/>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x</a:t>
                      </a:r>
                    </a:p>
                  </a:txBody>
                  <a:tcPr anchor="ctr"/>
                </a:tc>
                <a:tc>
                  <a:txBody>
                    <a:bodyPr/>
                    <a:lstStyle/>
                    <a:p>
                      <a:pPr algn="ctr"/>
                      <a:r>
                        <a:rPr lang="en-US" dirty="0"/>
                        <a:t>x</a:t>
                      </a:r>
                    </a:p>
                  </a:txBody>
                  <a:tcPr anchor="ctr"/>
                </a:tc>
                <a:tc>
                  <a:txBody>
                    <a:bodyPr/>
                    <a:lstStyle/>
                    <a:p>
                      <a:pPr algn="ctr"/>
                      <a:endParaRPr lang="en-US" dirty="0"/>
                    </a:p>
                  </a:txBody>
                  <a:tcPr anchor="ctr"/>
                </a:tc>
                <a:tc>
                  <a:txBody>
                    <a:bodyPr/>
                    <a:lstStyle/>
                    <a:p>
                      <a:pPr algn="ctr"/>
                      <a:endParaRPr lang="en-US"/>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x</a:t>
                      </a:r>
                    </a:p>
                  </a:txBody>
                  <a:tcPr anchor="ctr"/>
                </a:tc>
                <a:tc>
                  <a:txBody>
                    <a:bodyPr/>
                    <a:lstStyle/>
                    <a:p>
                      <a:pPr algn="ctr"/>
                      <a:r>
                        <a:rPr lang="en-US" dirty="0"/>
                        <a:t>x</a:t>
                      </a:r>
                    </a:p>
                  </a:txBody>
                  <a:tcPr anchor="ctr"/>
                </a:tc>
                <a:extLst>
                  <a:ext uri="{0D108BD9-81ED-4DB2-BD59-A6C34878D82A}">
                    <a16:rowId xmlns:a16="http://schemas.microsoft.com/office/drawing/2014/main" val="613131896"/>
                  </a:ext>
                </a:extLst>
              </a:tr>
              <a:tr h="370840">
                <a:tc>
                  <a:txBody>
                    <a:bodyPr/>
                    <a:lstStyle/>
                    <a:p>
                      <a:pPr algn="ctr"/>
                      <a:r>
                        <a:rPr lang="en-US" dirty="0"/>
                        <a:t>E</a:t>
                      </a:r>
                    </a:p>
                  </a:txBody>
                  <a:tcPr>
                    <a:solidFill>
                      <a:schemeClr val="accent4">
                        <a:lumMod val="20000"/>
                        <a:lumOff val="80000"/>
                      </a:schemeClr>
                    </a:solidFill>
                  </a:tcP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r>
                        <a:rPr lang="en-US" dirty="0"/>
                        <a:t>x</a:t>
                      </a:r>
                    </a:p>
                  </a:txBody>
                  <a:tcPr anchor="ctr"/>
                </a:tc>
                <a:tc>
                  <a:txBody>
                    <a:bodyPr/>
                    <a:lstStyle/>
                    <a:p>
                      <a:pPr algn="ctr"/>
                      <a:r>
                        <a:rPr lang="en-US" dirty="0"/>
                        <a:t>x</a:t>
                      </a:r>
                    </a:p>
                  </a:txBody>
                  <a:tcPr anchor="ctr"/>
                </a:tc>
                <a:tc>
                  <a:txBody>
                    <a:bodyPr/>
                    <a:lstStyle/>
                    <a:p>
                      <a:pPr algn="ctr"/>
                      <a:endParaRPr lang="en-US"/>
                    </a:p>
                  </a:txBody>
                  <a:tcPr anchor="ctr"/>
                </a:tc>
                <a:tc>
                  <a:txBody>
                    <a:bodyPr/>
                    <a:lstStyle/>
                    <a:p>
                      <a:pPr algn="ctr"/>
                      <a:endParaRPr lang="en-US"/>
                    </a:p>
                  </a:txBody>
                  <a:tcPr anchor="ctr"/>
                </a:tc>
                <a:tc>
                  <a:txBody>
                    <a:bodyPr/>
                    <a:lstStyle/>
                    <a:p>
                      <a:pPr algn="ctr"/>
                      <a:r>
                        <a:rPr lang="en-US" dirty="0"/>
                        <a:t>x</a:t>
                      </a:r>
                    </a:p>
                  </a:txBody>
                  <a:tcPr anchor="ctr"/>
                </a:tc>
                <a:tc>
                  <a:txBody>
                    <a:bodyPr/>
                    <a:lstStyle/>
                    <a:p>
                      <a:pPr algn="ctr"/>
                      <a:r>
                        <a:rPr lang="en-US" dirty="0"/>
                        <a:t>x</a:t>
                      </a:r>
                    </a:p>
                  </a:txBody>
                  <a:tcPr anchor="ctr"/>
                </a:tc>
                <a:tc>
                  <a:txBody>
                    <a:bodyPr/>
                    <a:lstStyle/>
                    <a:p>
                      <a:pPr algn="ctr"/>
                      <a:endParaRPr lang="en-US"/>
                    </a:p>
                  </a:txBody>
                  <a:tcPr anchor="ctr"/>
                </a:tc>
                <a:tc>
                  <a:txBody>
                    <a:bodyPr/>
                    <a:lstStyle/>
                    <a:p>
                      <a:pPr algn="ctr"/>
                      <a:endParaRPr lang="en-US"/>
                    </a:p>
                  </a:txBody>
                  <a:tcPr anchor="ctr"/>
                </a:tc>
                <a:tc>
                  <a:txBody>
                    <a:bodyPr/>
                    <a:lstStyle/>
                    <a:p>
                      <a:pPr algn="ctr"/>
                      <a:r>
                        <a:rPr lang="en-US" dirty="0"/>
                        <a:t>x</a:t>
                      </a:r>
                    </a:p>
                  </a:txBody>
                  <a:tcPr anchor="ctr"/>
                </a:tc>
                <a:extLst>
                  <a:ext uri="{0D108BD9-81ED-4DB2-BD59-A6C34878D82A}">
                    <a16:rowId xmlns:a16="http://schemas.microsoft.com/office/drawing/2014/main" val="2543108842"/>
                  </a:ext>
                </a:extLst>
              </a:tr>
              <a:tr h="370840">
                <a:tc>
                  <a:txBody>
                    <a:bodyPr/>
                    <a:lstStyle/>
                    <a:p>
                      <a:pPr algn="ctr"/>
                      <a:r>
                        <a:rPr lang="en-US" dirty="0"/>
                        <a:t>F</a:t>
                      </a:r>
                    </a:p>
                  </a:txBody>
                  <a:tcPr>
                    <a:solidFill>
                      <a:schemeClr val="accent4">
                        <a:lumMod val="20000"/>
                        <a:lumOff val="80000"/>
                      </a:schemeClr>
                    </a:solidFill>
                  </a:tcP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x</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x</a:t>
                      </a:r>
                    </a:p>
                  </a:txBody>
                  <a:tcPr anchor="ctr"/>
                </a:tc>
                <a:tc>
                  <a:txBody>
                    <a:bodyPr/>
                    <a:lstStyle/>
                    <a:p>
                      <a:pPr algn="ctr"/>
                      <a:endParaRPr lang="en-US"/>
                    </a:p>
                  </a:txBody>
                  <a:tcPr anchor="ctr"/>
                </a:tc>
                <a:tc>
                  <a:txBody>
                    <a:bodyPr/>
                    <a:lstStyle/>
                    <a:p>
                      <a:pPr algn="ctr"/>
                      <a:endParaRPr lang="en-US"/>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x</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x</a:t>
                      </a:r>
                    </a:p>
                  </a:txBody>
                  <a:tcPr anchor="ctr"/>
                </a:tc>
                <a:tc>
                  <a:txBody>
                    <a:bodyPr/>
                    <a:lstStyle/>
                    <a:p>
                      <a:pPr algn="ctr"/>
                      <a:endParaRPr lang="en-US"/>
                    </a:p>
                  </a:txBody>
                  <a:tcPr anchor="ctr"/>
                </a:tc>
                <a:tc>
                  <a:txBody>
                    <a:bodyPr/>
                    <a:lstStyle/>
                    <a:p>
                      <a:pPr algn="ctr"/>
                      <a:endParaRPr lang="en-US"/>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x</a:t>
                      </a:r>
                    </a:p>
                  </a:txBody>
                  <a:tcPr anchor="ctr"/>
                </a:tc>
                <a:extLst>
                  <a:ext uri="{0D108BD9-81ED-4DB2-BD59-A6C34878D82A}">
                    <a16:rowId xmlns:a16="http://schemas.microsoft.com/office/drawing/2014/main" val="4240938593"/>
                  </a:ext>
                </a:extLst>
              </a:tr>
            </a:tbl>
          </a:graphicData>
        </a:graphic>
      </p:graphicFrame>
      <mc:AlternateContent xmlns:mc="http://schemas.openxmlformats.org/markup-compatibility/2006" xmlns:a14="http://schemas.microsoft.com/office/drawing/2010/main">
        <mc:Choice Requires="a14">
          <p:sp>
            <p:nvSpPr>
              <p:cNvPr id="5" name="Content Placeholder 4">
                <a:extLst>
                  <a:ext uri="{FF2B5EF4-FFF2-40B4-BE49-F238E27FC236}">
                    <a16:creationId xmlns:a16="http://schemas.microsoft.com/office/drawing/2014/main" id="{D5DE7C68-DE73-9C28-94FF-6F348A378C73}"/>
                  </a:ext>
                </a:extLst>
              </p:cNvPr>
              <p:cNvSpPr>
                <a:spLocks noGrp="1"/>
              </p:cNvSpPr>
              <p:nvPr>
                <p:ph sz="half" idx="2"/>
              </p:nvPr>
            </p:nvSpPr>
            <p:spPr>
              <a:xfrm>
                <a:off x="2362199" y="4665133"/>
                <a:ext cx="8845491" cy="1913467"/>
              </a:xfrm>
            </p:spPr>
            <p:txBody>
              <a:bodyPr>
                <a:normAutofit fontScale="92500"/>
              </a:bodyPr>
              <a:lstStyle/>
              <a:p>
                <a:r>
                  <a:rPr lang="en-US" dirty="0"/>
                  <a:t>Annual sample size is </a:t>
                </a:r>
                <a14:m>
                  <m:oMath xmlns:m="http://schemas.openxmlformats.org/officeDocument/2006/math">
                    <m:r>
                      <a:rPr lang="en-US" b="0" i="1" smtClean="0">
                        <a:latin typeface="Cambria Math" panose="02040503050406030204" pitchFamily="18" charset="0"/>
                      </a:rPr>
                      <m:t>𝑘</m:t>
                    </m:r>
                    <m:r>
                      <a:rPr lang="en-US" b="0" i="1" smtClean="0">
                        <a:latin typeface="Cambria Math" panose="02040503050406030204" pitchFamily="18" charset="0"/>
                      </a:rPr>
                      <m:t>=3</m:t>
                    </m:r>
                  </m:oMath>
                </a14:m>
                <a:endParaRPr lang="en-US" b="0" dirty="0"/>
              </a:p>
              <a:p>
                <a:r>
                  <a:rPr lang="en-US" dirty="0"/>
                  <a:t>Each PSU must be in sample for at least 2 consecutive years</a:t>
                </a:r>
              </a:p>
              <a:p>
                <a:r>
                  <a:rPr lang="en-US" dirty="0"/>
                  <a:t>Replace </a:t>
                </a:r>
                <a14:m>
                  <m:oMath xmlns:m="http://schemas.openxmlformats.org/officeDocument/2006/math">
                    <m:r>
                      <a:rPr lang="en-US" b="0" i="1" smtClean="0">
                        <a:latin typeface="Cambria Math" panose="02040503050406030204" pitchFamily="18" charset="0"/>
                      </a:rPr>
                      <m:t>~1/2</m:t>
                    </m:r>
                  </m:oMath>
                </a14:m>
                <a:r>
                  <a:rPr lang="en-US" dirty="0"/>
                  <a:t> of PSUs yearly</a:t>
                </a:r>
              </a:p>
              <a:p>
                <a:r>
                  <a:rPr lang="en-US" dirty="0"/>
                  <a:t>Select </a:t>
                </a:r>
                <a14:m>
                  <m:oMath xmlns:m="http://schemas.openxmlformats.org/officeDocument/2006/math">
                    <m:r>
                      <a:rPr lang="en-US" b="0" i="1" smtClean="0">
                        <a:latin typeface="Cambria Math" panose="02040503050406030204" pitchFamily="18" charset="0"/>
                      </a:rPr>
                      <m:t>2</m:t>
                    </m:r>
                    <m:r>
                      <a:rPr lang="en-US" b="0" i="1" smtClean="0">
                        <a:latin typeface="Cambria Math" panose="02040503050406030204" pitchFamily="18" charset="0"/>
                      </a:rPr>
                      <m:t>𝑘</m:t>
                    </m:r>
                    <m:r>
                      <a:rPr lang="en-US" b="0" i="1" smtClean="0">
                        <a:latin typeface="Cambria Math" panose="02040503050406030204" pitchFamily="18" charset="0"/>
                      </a:rPr>
                      <m:t>=6</m:t>
                    </m:r>
                  </m:oMath>
                </a14:m>
                <a:r>
                  <a:rPr lang="en-US" dirty="0"/>
                  <a:t> PSUs for 3-year NSR sample</a:t>
                </a:r>
              </a:p>
            </p:txBody>
          </p:sp>
        </mc:Choice>
        <mc:Fallback xmlns="">
          <p:sp>
            <p:nvSpPr>
              <p:cNvPr id="5" name="Content Placeholder 4">
                <a:extLst>
                  <a:ext uri="{FF2B5EF4-FFF2-40B4-BE49-F238E27FC236}">
                    <a16:creationId xmlns:a16="http://schemas.microsoft.com/office/drawing/2014/main" id="{D5DE7C68-DE73-9C28-94FF-6F348A378C73}"/>
                  </a:ext>
                </a:extLst>
              </p:cNvPr>
              <p:cNvSpPr>
                <a:spLocks noGrp="1" noRot="1" noChangeAspect="1" noMove="1" noResize="1" noEditPoints="1" noAdjustHandles="1" noChangeArrowheads="1" noChangeShapeType="1" noTextEdit="1"/>
              </p:cNvSpPr>
              <p:nvPr>
                <p:ph sz="half" idx="2"/>
              </p:nvPr>
            </p:nvSpPr>
            <p:spPr>
              <a:xfrm>
                <a:off x="2362199" y="4665133"/>
                <a:ext cx="8845491" cy="1913467"/>
              </a:xfrm>
              <a:blipFill>
                <a:blip r:embed="rId2"/>
                <a:stretch>
                  <a:fillRect l="-1033" t="-4777" b="-7643"/>
                </a:stretch>
              </a:blipFill>
            </p:spPr>
            <p:txBody>
              <a:bodyPr/>
              <a:lstStyle/>
              <a:p>
                <a:r>
                  <a:rPr lang="en-US">
                    <a:noFill/>
                  </a:rPr>
                  <a:t> </a:t>
                </a:r>
              </a:p>
            </p:txBody>
          </p:sp>
        </mc:Fallback>
      </mc:AlternateContent>
      <p:sp>
        <p:nvSpPr>
          <p:cNvPr id="3" name="Slide Number Placeholder 2">
            <a:extLst>
              <a:ext uri="{FF2B5EF4-FFF2-40B4-BE49-F238E27FC236}">
                <a16:creationId xmlns:a16="http://schemas.microsoft.com/office/drawing/2014/main" id="{FC06EC47-2425-470D-D46F-F24D29C90050}"/>
              </a:ext>
            </a:extLst>
          </p:cNvPr>
          <p:cNvSpPr>
            <a:spLocks noGrp="1"/>
          </p:cNvSpPr>
          <p:nvPr>
            <p:ph type="sldNum" sz="quarter" idx="12"/>
          </p:nvPr>
        </p:nvSpPr>
        <p:spPr/>
        <p:txBody>
          <a:bodyPr/>
          <a:lstStyle/>
          <a:p>
            <a:fld id="{FC826D10-FD60-455B-B447-238035DE708E}" type="slidenum">
              <a:rPr lang="en-US" smtClean="0"/>
              <a:t>7</a:t>
            </a:fld>
            <a:endParaRPr lang="en-US"/>
          </a:p>
        </p:txBody>
      </p:sp>
      <p:sp>
        <p:nvSpPr>
          <p:cNvPr id="6" name="Rectangle: Rounded Corners 5">
            <a:extLst>
              <a:ext uri="{FF2B5EF4-FFF2-40B4-BE49-F238E27FC236}">
                <a16:creationId xmlns:a16="http://schemas.microsoft.com/office/drawing/2014/main" id="{3A1D0B11-51C2-732E-268D-82981BD362D8}"/>
              </a:ext>
            </a:extLst>
          </p:cNvPr>
          <p:cNvSpPr/>
          <p:nvPr/>
        </p:nvSpPr>
        <p:spPr>
          <a:xfrm>
            <a:off x="5005137" y="2294021"/>
            <a:ext cx="2310063" cy="2371112"/>
          </a:xfrm>
          <a:prstGeom prst="roundRect">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16582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741A6614-5762-3A2A-6B6C-CB7D33F5B5B9}"/>
                  </a:ext>
                </a:extLst>
              </p:cNvPr>
              <p:cNvSpPr>
                <a:spLocks noGrp="1"/>
              </p:cNvSpPr>
              <p:nvPr>
                <p:ph type="title"/>
              </p:nvPr>
            </p:nvSpPr>
            <p:spPr/>
            <p:txBody>
              <a:bodyPr>
                <a:normAutofit/>
              </a:bodyPr>
              <a:lstStyle/>
              <a:p>
                <a:r>
                  <a:rPr lang="en-US" sz="3200" dirty="0"/>
                  <a:t>Determining the Annual Number of NSR PSUs In Sample (</a:t>
                </a:r>
                <a14:m>
                  <m:oMath xmlns:m="http://schemas.openxmlformats.org/officeDocument/2006/math">
                    <m:r>
                      <a:rPr lang="en-US" sz="3200" b="0" i="1" smtClean="0">
                        <a:latin typeface="Cambria Math" panose="02040503050406030204" pitchFamily="18" charset="0"/>
                      </a:rPr>
                      <m:t>𝑘</m:t>
                    </m:r>
                  </m:oMath>
                </a14:m>
                <a:r>
                  <a:rPr lang="en-US" sz="3200" dirty="0"/>
                  <a:t>)</a:t>
                </a:r>
              </a:p>
            </p:txBody>
          </p:sp>
        </mc:Choice>
        <mc:Fallback xmlns="">
          <p:sp>
            <p:nvSpPr>
              <p:cNvPr id="2" name="Title 1">
                <a:extLst>
                  <a:ext uri="{FF2B5EF4-FFF2-40B4-BE49-F238E27FC236}">
                    <a16:creationId xmlns:a16="http://schemas.microsoft.com/office/drawing/2014/main" id="{741A6614-5762-3A2A-6B6C-CB7D33F5B5B9}"/>
                  </a:ext>
                </a:extLst>
              </p:cNvPr>
              <p:cNvSpPr>
                <a:spLocks noGrp="1" noRot="1" noChangeAspect="1" noMove="1" noResize="1" noEditPoints="1" noAdjustHandles="1" noChangeArrowheads="1" noChangeShapeType="1" noTextEdit="1"/>
              </p:cNvSpPr>
              <p:nvPr>
                <p:ph type="title"/>
              </p:nvPr>
            </p:nvSpPr>
            <p:spPr>
              <a:blipFill>
                <a:blip r:embed="rId2"/>
                <a:stretch>
                  <a:fillRect l="-150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51CC76C-30F2-3657-C1E7-29D721AB1331}"/>
                  </a:ext>
                </a:extLst>
              </p:cNvPr>
              <p:cNvSpPr>
                <a:spLocks noGrp="1"/>
              </p:cNvSpPr>
              <p:nvPr>
                <p:ph idx="1"/>
              </p:nvPr>
            </p:nvSpPr>
            <p:spPr>
              <a:xfrm>
                <a:off x="838200" y="1690688"/>
                <a:ext cx="10515600" cy="4802187"/>
              </a:xfrm>
            </p:spPr>
            <p:txBody>
              <a:bodyPr>
                <a:normAutofit/>
              </a:bodyPr>
              <a:lstStyle/>
              <a:p>
                <a14:m>
                  <m:oMath xmlns:m="http://schemas.openxmlformats.org/officeDocument/2006/math">
                    <m:r>
                      <a:rPr lang="en-US" b="0" i="1" smtClean="0">
                        <a:latin typeface="Cambria Math" panose="02040503050406030204" pitchFamily="18" charset="0"/>
                      </a:rPr>
                      <m:t>𝑘</m:t>
                    </m:r>
                  </m:oMath>
                </a14:m>
                <a:r>
                  <a:rPr lang="en-US" dirty="0"/>
                  <a:t> =  the number of annual workloads in the NSR domain of a state</a:t>
                </a:r>
              </a:p>
              <a:p>
                <a:r>
                  <a:rPr lang="en-US" dirty="0"/>
                  <a:t>Process for arriving at </a:t>
                </a:r>
                <a14:m>
                  <m:oMath xmlns:m="http://schemas.openxmlformats.org/officeDocument/2006/math">
                    <m:r>
                      <a:rPr lang="en-US" b="0" i="1" smtClean="0">
                        <a:latin typeface="Cambria Math" panose="02040503050406030204" pitchFamily="18" charset="0"/>
                      </a:rPr>
                      <m:t>𝑘</m:t>
                    </m:r>
                  </m:oMath>
                </a14:m>
                <a:r>
                  <a:rPr lang="en-US" dirty="0"/>
                  <a:t> for each of the states with NSR PSUs:</a:t>
                </a:r>
              </a:p>
              <a:p>
                <a:pPr lvl="1"/>
                <a:r>
                  <a:rPr lang="en-US" dirty="0"/>
                  <a:t>Z = national target for completed adult interviews (Z = 30,000)</a:t>
                </a:r>
              </a:p>
              <a:p>
                <a:pPr lvl="1"/>
                <a:r>
                  <a:rPr lang="en-US" dirty="0"/>
                  <a:t>Proportionally allocate Z among states (by 2020 HU count)</a:t>
                </a:r>
              </a:p>
              <a:p>
                <a:pPr lvl="1"/>
                <a:r>
                  <a:rPr lang="en-US" dirty="0"/>
                  <a:t>Proportionally sub-allocate between SR and NSR domains within state</a:t>
                </a:r>
              </a:p>
              <a:p>
                <a:pPr lvl="1"/>
                <a:r>
                  <a:rPr lang="en-US" dirty="0"/>
                  <a:t>Account for expected nonresponse in each state</a:t>
                </a:r>
              </a:p>
              <a:p>
                <a:pPr lvl="1"/>
                <a:r>
                  <a:rPr lang="en-US" dirty="0"/>
                  <a:t>Adjust allocation to ensure minimum in each state to satisfy precision requirements</a:t>
                </a:r>
                <a:endParaRPr lang="en-US" b="0" i="1" dirty="0">
                  <a:latin typeface="Cambria Math" panose="02040503050406030204" pitchFamily="18" charset="0"/>
                </a:endParaRPr>
              </a:p>
              <a:p>
                <a:pPr lvl="1"/>
                <a14:m>
                  <m:oMath xmlns:m="http://schemas.openxmlformats.org/officeDocument/2006/math">
                    <m:r>
                      <a:rPr lang="en-US" b="0" i="1" smtClean="0">
                        <a:latin typeface="Cambria Math" panose="02040503050406030204" pitchFamily="18" charset="0"/>
                      </a:rPr>
                      <m:t>𝐷𝑆</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𝑆</m:t>
                        </m:r>
                      </m:e>
                      <m:sub>
                        <m:r>
                          <a:rPr lang="en-US" b="0" i="1" smtClean="0">
                            <a:latin typeface="Cambria Math" panose="02040503050406030204" pitchFamily="18" charset="0"/>
                          </a:rPr>
                          <m:t>𝑁𝑆𝑅</m:t>
                        </m:r>
                      </m:sub>
                    </m:sSub>
                  </m:oMath>
                </a14:m>
                <a:r>
                  <a:rPr lang="en-US" dirty="0"/>
                  <a:t> = </a:t>
                </a:r>
                <a:r>
                  <a:rPr lang="en-US" b="1" dirty="0"/>
                  <a:t>designated</a:t>
                </a:r>
                <a:r>
                  <a:rPr lang="en-US" dirty="0"/>
                  <a:t> annual HU sample size in a state NSR domain</a:t>
                </a:r>
              </a:p>
              <a:p>
                <a:pPr lvl="1"/>
                <a:r>
                  <a:rPr lang="en-US" dirty="0"/>
                  <a:t>Assuming one annual workload is 120 sample HUs, so   </a:t>
                </a:r>
                <a14:m>
                  <m:oMath xmlns:m="http://schemas.openxmlformats.org/officeDocument/2006/math">
                    <m:r>
                      <a:rPr lang="en-US" b="0" i="1" smtClean="0">
                        <a:latin typeface="Cambria Math" panose="02040503050406030204" pitchFamily="18" charset="0"/>
                      </a:rPr>
                      <m:t>𝑘</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𝐷𝑆</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𝑆</m:t>
                            </m:r>
                          </m:e>
                          <m:sub>
                            <m:r>
                              <a:rPr lang="en-US" b="0" i="1" smtClean="0">
                                <a:latin typeface="Cambria Math" panose="02040503050406030204" pitchFamily="18" charset="0"/>
                              </a:rPr>
                              <m:t>𝑁𝑆𝑅</m:t>
                            </m:r>
                          </m:sub>
                        </m:sSub>
                      </m:num>
                      <m:den>
                        <m:r>
                          <a:rPr lang="en-US" b="0" i="1" smtClean="0">
                            <a:latin typeface="Cambria Math" panose="02040503050406030204" pitchFamily="18" charset="0"/>
                          </a:rPr>
                          <m:t>120</m:t>
                        </m:r>
                      </m:den>
                    </m:f>
                  </m:oMath>
                </a14:m>
                <a:endParaRPr lang="en-US" dirty="0"/>
              </a:p>
            </p:txBody>
          </p:sp>
        </mc:Choice>
        <mc:Fallback xmlns="">
          <p:sp>
            <p:nvSpPr>
              <p:cNvPr id="3" name="Content Placeholder 2">
                <a:extLst>
                  <a:ext uri="{FF2B5EF4-FFF2-40B4-BE49-F238E27FC236}">
                    <a16:creationId xmlns:a16="http://schemas.microsoft.com/office/drawing/2014/main" id="{051CC76C-30F2-3657-C1E7-29D721AB1331}"/>
                  </a:ext>
                </a:extLst>
              </p:cNvPr>
              <p:cNvSpPr>
                <a:spLocks noGrp="1" noRot="1" noChangeAspect="1" noMove="1" noResize="1" noEditPoints="1" noAdjustHandles="1" noChangeArrowheads="1" noChangeShapeType="1" noTextEdit="1"/>
              </p:cNvSpPr>
              <p:nvPr>
                <p:ph idx="1"/>
              </p:nvPr>
            </p:nvSpPr>
            <p:spPr>
              <a:xfrm>
                <a:off x="838200" y="1690688"/>
                <a:ext cx="10515600" cy="4802187"/>
              </a:xfrm>
              <a:blipFill>
                <a:blip r:embed="rId3"/>
                <a:stretch>
                  <a:fillRect l="-1043" t="-2030"/>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65F82C00-FC3B-1117-A5AB-337E536BC828}"/>
              </a:ext>
            </a:extLst>
          </p:cNvPr>
          <p:cNvSpPr>
            <a:spLocks noGrp="1"/>
          </p:cNvSpPr>
          <p:nvPr>
            <p:ph type="sldNum" sz="quarter" idx="12"/>
          </p:nvPr>
        </p:nvSpPr>
        <p:spPr/>
        <p:txBody>
          <a:bodyPr/>
          <a:lstStyle/>
          <a:p>
            <a:fld id="{FC826D10-FD60-455B-B447-238035DE708E}" type="slidenum">
              <a:rPr lang="en-US" smtClean="0"/>
              <a:t>8</a:t>
            </a:fld>
            <a:endParaRPr lang="en-US"/>
          </a:p>
        </p:txBody>
      </p:sp>
    </p:spTree>
    <p:extLst>
      <p:ext uri="{BB962C8B-B14F-4D97-AF65-F5344CB8AC3E}">
        <p14:creationId xmlns:p14="http://schemas.microsoft.com/office/powerpoint/2010/main" val="827779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57C03DD-596C-ED43-E83E-6815D934E83B}"/>
              </a:ext>
            </a:extLst>
          </p:cNvPr>
          <p:cNvSpPr>
            <a:spLocks noGrp="1"/>
          </p:cNvSpPr>
          <p:nvPr>
            <p:ph type="title"/>
          </p:nvPr>
        </p:nvSpPr>
        <p:spPr/>
        <p:txBody>
          <a:bodyPr>
            <a:normAutofit/>
          </a:bodyPr>
          <a:lstStyle/>
          <a:p>
            <a:r>
              <a:rPr lang="en-US" sz="3600" dirty="0"/>
              <a:t>Determination of “quasi-SR” (QSR) PSUs, Skip Interval for Systematic PPSWOR Sampling</a:t>
            </a:r>
          </a:p>
        </p:txBody>
      </p:sp>
      <mc:AlternateContent xmlns:mc="http://schemas.openxmlformats.org/markup-compatibility/2006" xmlns:a14="http://schemas.microsoft.com/office/drawing/2010/main">
        <mc:Choice Requires="a14">
          <p:sp>
            <p:nvSpPr>
              <p:cNvPr id="6" name="Content Placeholder 5">
                <a:extLst>
                  <a:ext uri="{FF2B5EF4-FFF2-40B4-BE49-F238E27FC236}">
                    <a16:creationId xmlns:a16="http://schemas.microsoft.com/office/drawing/2014/main" id="{D1F0D31A-B3CA-2DA7-D6E8-3212DD79283F}"/>
                  </a:ext>
                </a:extLst>
              </p:cNvPr>
              <p:cNvSpPr>
                <a:spLocks noGrp="1"/>
              </p:cNvSpPr>
              <p:nvPr>
                <p:ph idx="1"/>
              </p:nvPr>
            </p:nvSpPr>
            <p:spPr>
              <a:xfrm>
                <a:off x="838200" y="1690688"/>
                <a:ext cx="10738607" cy="4725668"/>
              </a:xfrm>
            </p:spPr>
            <p:txBody>
              <a:bodyPr>
                <a:normAutofit/>
              </a:bodyPr>
              <a:lstStyle/>
              <a:p>
                <a:r>
                  <a:rPr lang="en-US" dirty="0"/>
                  <a:t>Determine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𝑀</m:t>
                        </m:r>
                      </m:e>
                      <m:sup>
                        <m:r>
                          <a:rPr lang="en-US" b="0" i="1" smtClean="0">
                            <a:latin typeface="Cambria Math" panose="02040503050406030204" pitchFamily="18" charset="0"/>
                          </a:rPr>
                          <m:t>∗</m:t>
                        </m:r>
                      </m:sup>
                    </m:sSup>
                  </m:oMath>
                </a14:m>
                <a:r>
                  <a:rPr lang="en-US" dirty="0"/>
                  <a:t>, the total housing unit count of NSR PSUs not yet designated QSR (initially, all NSR PSUs are non-QSR)</a:t>
                </a:r>
              </a:p>
              <a:p>
                <a:r>
                  <a:rPr lang="en-US" dirty="0"/>
                  <a:t>Calculate the skip interval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𝑆</m:t>
                        </m:r>
                      </m:e>
                      <m:sup>
                        <m:r>
                          <a:rPr lang="en-US" b="0" i="1" smtClean="0">
                            <a:latin typeface="Cambria Math" panose="02040503050406030204" pitchFamily="18" charset="0"/>
                          </a:rPr>
                          <m:t>∗</m:t>
                        </m:r>
                      </m:sup>
                    </m:sSup>
                    <m:r>
                      <a:rPr lang="en-US" b="0" i="1" smtClean="0">
                        <a:latin typeface="Cambria Math" panose="02040503050406030204" pitchFamily="18" charset="0"/>
                      </a:rPr>
                      <m:t>=</m:t>
                    </m:r>
                    <m:f>
                      <m:fPr>
                        <m:ctrlPr>
                          <a:rPr lang="en-US" b="0" i="1" smtClean="0">
                            <a:latin typeface="Cambria Math" panose="02040503050406030204" pitchFamily="18" charset="0"/>
                          </a:rPr>
                        </m:ctrlPr>
                      </m:fPr>
                      <m:num>
                        <m:sSup>
                          <m:sSupPr>
                            <m:ctrlPr>
                              <a:rPr lang="en-US" b="0" i="1" smtClean="0">
                                <a:latin typeface="Cambria Math" panose="02040503050406030204" pitchFamily="18" charset="0"/>
                              </a:rPr>
                            </m:ctrlPr>
                          </m:sSupPr>
                          <m:e>
                            <m:r>
                              <a:rPr lang="en-US" b="0" i="1" smtClean="0">
                                <a:latin typeface="Cambria Math" panose="02040503050406030204" pitchFamily="18" charset="0"/>
                              </a:rPr>
                              <m:t>𝑀</m:t>
                            </m:r>
                          </m:e>
                          <m:sup>
                            <m:r>
                              <a:rPr lang="en-US" b="0" i="1" smtClean="0">
                                <a:latin typeface="Cambria Math" panose="02040503050406030204" pitchFamily="18" charset="0"/>
                              </a:rPr>
                              <m:t>∗</m:t>
                            </m:r>
                          </m:sup>
                        </m:sSup>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m:t>
                            </m:r>
                          </m:sup>
                        </m:sSup>
                      </m:den>
                    </m:f>
                  </m:oMath>
                </a14:m>
                <a:r>
                  <a:rPr lang="en-US" dirty="0"/>
                  <a:t> (initially,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m:t>
                        </m:r>
                      </m:sup>
                    </m:sSup>
                    <m:r>
                      <a:rPr lang="en-US" b="0" i="1" smtClean="0">
                        <a:latin typeface="Cambria Math" panose="02040503050406030204" pitchFamily="18" charset="0"/>
                      </a:rPr>
                      <m:t>=2</m:t>
                    </m:r>
                    <m:r>
                      <a:rPr lang="en-US" b="0" i="1" smtClean="0">
                        <a:latin typeface="Cambria Math" panose="02040503050406030204" pitchFamily="18" charset="0"/>
                      </a:rPr>
                      <m:t>𝑘</m:t>
                    </m:r>
                  </m:oMath>
                </a14:m>
                <a:r>
                  <a:rPr lang="en-US" dirty="0"/>
                  <a:t>)</a:t>
                </a:r>
              </a:p>
              <a:p>
                <a:r>
                  <a:rPr lang="en-US" dirty="0"/>
                  <a:t>Among the currently non-QSR NSR PSUs, identify any with HU count greater than or equal to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𝑆</m:t>
                        </m:r>
                      </m:e>
                      <m:sup>
                        <m:r>
                          <a:rPr lang="en-US" b="0" i="1" smtClean="0">
                            <a:latin typeface="Cambria Math" panose="02040503050406030204" pitchFamily="18" charset="0"/>
                          </a:rPr>
                          <m:t>∗</m:t>
                        </m:r>
                      </m:sup>
                    </m:sSup>
                  </m:oMath>
                </a14:m>
                <a:r>
                  <a:rPr lang="en-US" dirty="0"/>
                  <a:t> and designate these as QSR, reducing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𝑀</m:t>
                        </m:r>
                      </m:e>
                      <m:sup>
                        <m:r>
                          <a:rPr lang="en-US" b="0" i="1" smtClean="0">
                            <a:latin typeface="Cambria Math" panose="02040503050406030204" pitchFamily="18" charset="0"/>
                          </a:rPr>
                          <m:t>∗</m:t>
                        </m:r>
                      </m:sup>
                    </m:sSup>
                  </m:oMath>
                </a14:m>
                <a:r>
                  <a:rPr lang="en-US" dirty="0"/>
                  <a:t> by the size of QSR PSUs and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m:t>
                        </m:r>
                      </m:sup>
                    </m:sSup>
                  </m:oMath>
                </a14:m>
                <a:r>
                  <a:rPr lang="en-US" dirty="0"/>
                  <a:t> by the count of new QSR PSUs</a:t>
                </a:r>
              </a:p>
              <a:p>
                <a:r>
                  <a:rPr lang="en-US" dirty="0"/>
                  <a:t>Repeat the previous three steps until all remaining non-QSR NSR PSUs have housing unit count less than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𝑆</m:t>
                        </m:r>
                      </m:e>
                      <m:sup>
                        <m:r>
                          <a:rPr lang="en-US" b="0" i="1" smtClean="0">
                            <a:latin typeface="Cambria Math" panose="02040503050406030204" pitchFamily="18" charset="0"/>
                          </a:rPr>
                          <m:t>∗</m:t>
                        </m:r>
                      </m:sup>
                    </m:sSup>
                  </m:oMath>
                </a14:m>
                <a:endParaRPr lang="en-US" dirty="0"/>
              </a:p>
            </p:txBody>
          </p:sp>
        </mc:Choice>
        <mc:Fallback xmlns="">
          <p:sp>
            <p:nvSpPr>
              <p:cNvPr id="6" name="Content Placeholder 5">
                <a:extLst>
                  <a:ext uri="{FF2B5EF4-FFF2-40B4-BE49-F238E27FC236}">
                    <a16:creationId xmlns:a16="http://schemas.microsoft.com/office/drawing/2014/main" id="{D1F0D31A-B3CA-2DA7-D6E8-3212DD79283F}"/>
                  </a:ext>
                </a:extLst>
              </p:cNvPr>
              <p:cNvSpPr>
                <a:spLocks noGrp="1" noRot="1" noChangeAspect="1" noMove="1" noResize="1" noEditPoints="1" noAdjustHandles="1" noChangeArrowheads="1" noChangeShapeType="1" noTextEdit="1"/>
              </p:cNvSpPr>
              <p:nvPr>
                <p:ph idx="1"/>
              </p:nvPr>
            </p:nvSpPr>
            <p:spPr>
              <a:xfrm>
                <a:off x="838200" y="1690688"/>
                <a:ext cx="10738607" cy="4725668"/>
              </a:xfrm>
              <a:blipFill>
                <a:blip r:embed="rId2"/>
                <a:stretch>
                  <a:fillRect l="-1022" t="-2062" r="-1817"/>
                </a:stretch>
              </a:blipFill>
            </p:spPr>
            <p:txBody>
              <a:bodyPr/>
              <a:lstStyle/>
              <a:p>
                <a:r>
                  <a:rPr lang="en-US">
                    <a:noFill/>
                  </a:rPr>
                  <a:t> </a:t>
                </a:r>
              </a:p>
            </p:txBody>
          </p:sp>
        </mc:Fallback>
      </mc:AlternateContent>
      <p:sp>
        <p:nvSpPr>
          <p:cNvPr id="2" name="Slide Number Placeholder 1">
            <a:extLst>
              <a:ext uri="{FF2B5EF4-FFF2-40B4-BE49-F238E27FC236}">
                <a16:creationId xmlns:a16="http://schemas.microsoft.com/office/drawing/2014/main" id="{24854225-AB8E-382B-FAFD-DD484FCCA09F}"/>
              </a:ext>
            </a:extLst>
          </p:cNvPr>
          <p:cNvSpPr>
            <a:spLocks noGrp="1"/>
          </p:cNvSpPr>
          <p:nvPr>
            <p:ph type="sldNum" sz="quarter" idx="12"/>
          </p:nvPr>
        </p:nvSpPr>
        <p:spPr/>
        <p:txBody>
          <a:bodyPr/>
          <a:lstStyle/>
          <a:p>
            <a:fld id="{FC826D10-FD60-455B-B447-238035DE708E}" type="slidenum">
              <a:rPr lang="en-US" smtClean="0"/>
              <a:t>9</a:t>
            </a:fld>
            <a:endParaRPr lang="en-US"/>
          </a:p>
        </p:txBody>
      </p:sp>
    </p:spTree>
    <p:extLst>
      <p:ext uri="{BB962C8B-B14F-4D97-AF65-F5344CB8AC3E}">
        <p14:creationId xmlns:p14="http://schemas.microsoft.com/office/powerpoint/2010/main" val="35811235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E979E5F8-3B25-4F3D-9A22-B9D496468ED9}" vid="{84EE0088-AD48-49F6-9BA0-8E067D285DB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39FFBD129B4424F90691339E55B5A7E" ma:contentTypeVersion="20" ma:contentTypeDescription="Create a new document." ma:contentTypeScope="" ma:versionID="b29d7386760d3ed5692d77b26a8bcca5">
  <xsd:schema xmlns:xsd="http://www.w3.org/2001/XMLSchema" xmlns:xs="http://www.w3.org/2001/XMLSchema" xmlns:p="http://schemas.microsoft.com/office/2006/metadata/properties" xmlns:ns1="http://schemas.microsoft.com/sharepoint/v3" xmlns:ns2="a09baf1e-45c8-4993-a8ef-9209070ee381" xmlns:ns3="440d2437-d853-4db3-bdda-a2b2af628fb2" targetNamespace="http://schemas.microsoft.com/office/2006/metadata/properties" ma:root="true" ma:fieldsID="1d0d142bd0a56e87ada0895bdc35cecf" ns1:_="" ns2:_="" ns3:_="">
    <xsd:import namespace="http://schemas.microsoft.com/sharepoint/v3"/>
    <xsd:import namespace="a09baf1e-45c8-4993-a8ef-9209070ee381"/>
    <xsd:import namespace="440d2437-d853-4db3-bdda-a2b2af628fb2"/>
    <xsd:element name="properties">
      <xsd:complexType>
        <xsd:sequence>
          <xsd:element name="documentManagement">
            <xsd:complexType>
              <xsd:all>
                <xsd:element ref="ns2:SharedWithUsers" minOccurs="0"/>
                <xsd:element ref="ns2:SharedWithDetails" minOccurs="0"/>
                <xsd:element ref="ns1:_ip_UnifiedCompliancePolicyProperties" minOccurs="0"/>
                <xsd:element ref="ns1:_ip_UnifiedCompliancePolicyUIAction" minOccurs="0"/>
                <xsd:element ref="ns3:MediaServiceMetadata" minOccurs="0"/>
                <xsd:element ref="ns3:MediaServiceFastMetadata" minOccurs="0"/>
                <xsd:element ref="ns3:MediaLengthInSeconds"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OCR" minOccurs="0"/>
                <xsd:element ref="ns3:lcf76f155ced4ddcb4097134ff3c332f" minOccurs="0"/>
                <xsd:element ref="ns2:TaxCatchAll"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09baf1e-45c8-4993-a8ef-9209070ee38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d309525f-9825-49e9-9d9c-1d74682eb4ab}" ma:internalName="TaxCatchAll" ma:showField="CatchAllData" ma:web="a09baf1e-45c8-4993-a8ef-9209070ee38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40d2437-d853-4db3-bdda-a2b2af628fb2"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5b4420a8-2ab6-4cc0-9a2f-4ec41633a6c1" ma:termSetId="09814cd3-568e-fe90-9814-8d621ff8fb84" ma:anchorId="fba54fb3-c3e1-fe81-a776-ca4b69148c4d" ma:open="true" ma:isKeyword="false">
      <xsd:complexType>
        <xsd:sequence>
          <xsd:element ref="pc:Terms" minOccurs="0" maxOccurs="1"/>
        </xsd:sequence>
      </xsd:complexType>
    </xsd:element>
    <xsd:element name="MediaServiceLocation" ma:index="25" nillable="true" ma:displayName="Location" ma:internalName="MediaServiceLocation" ma:readOnly="true">
      <xsd:simpleType>
        <xsd:restriction base="dms:Text"/>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440d2437-d853-4db3-bdda-a2b2af628fb2">
      <Terms xmlns="http://schemas.microsoft.com/office/infopath/2007/PartnerControls"/>
    </lcf76f155ced4ddcb4097134ff3c332f>
    <TaxCatchAll xmlns="a09baf1e-45c8-4993-a8ef-9209070ee381" xsi:nil="true"/>
  </documentManagement>
</p:properties>
</file>

<file path=customXml/itemProps1.xml><?xml version="1.0" encoding="utf-8"?>
<ds:datastoreItem xmlns:ds="http://schemas.openxmlformats.org/officeDocument/2006/customXml" ds:itemID="{3BEF9F50-9BFC-4B2A-8836-52ECFF809971}">
  <ds:schemaRefs>
    <ds:schemaRef ds:uri="http://schemas.microsoft.com/sharepoint/v3/contenttype/forms"/>
  </ds:schemaRefs>
</ds:datastoreItem>
</file>

<file path=customXml/itemProps2.xml><?xml version="1.0" encoding="utf-8"?>
<ds:datastoreItem xmlns:ds="http://schemas.openxmlformats.org/officeDocument/2006/customXml" ds:itemID="{D5DD3CDE-BD0D-47AA-BF4A-017B94C8F742}"/>
</file>

<file path=customXml/itemProps3.xml><?xml version="1.0" encoding="utf-8"?>
<ds:datastoreItem xmlns:ds="http://schemas.openxmlformats.org/officeDocument/2006/customXml" ds:itemID="{E1C251E2-89FD-4A75-821E-1F903ABAFC18}">
  <ds:schemaRefs>
    <ds:schemaRef ds:uri="http://schemas.microsoft.com/office/2006/documentManagement/types"/>
    <ds:schemaRef ds:uri="http://purl.org/dc/elements/1.1/"/>
    <ds:schemaRef ds:uri="b9e46cb5-26d4-41eb-9d1e-0aba1ca82c2b"/>
    <ds:schemaRef ds:uri="787e3849-912c-487e-9944-8a40c15f2687"/>
    <ds:schemaRef ds:uri="http://purl.org/dc/dcmitype/"/>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http://purl.org/dc/terms/"/>
  </ds:schemaRefs>
</ds:datastoreItem>
</file>

<file path=docMetadata/LabelInfo.xml><?xml version="1.0" encoding="utf-8"?>
<clbl:labelList xmlns:clbl="http://schemas.microsoft.com/office/2020/mipLabelMetadata">
  <clbl:label id="{3aa716f1-e559-41ce-a530-47d18313c603}" enabled="0" method="" siteId="{3aa716f1-e559-41ce-a530-47d18313c603}" removed="1"/>
</clbl:labelList>
</file>

<file path=docProps/app.xml><?xml version="1.0" encoding="utf-8"?>
<Properties xmlns="http://schemas.openxmlformats.org/officeDocument/2006/extended-properties" xmlns:vt="http://schemas.openxmlformats.org/officeDocument/2006/docPropsVTypes">
  <Template>Census_Wide_All_Purpose</Template>
  <TotalTime>2954</TotalTime>
  <Words>1514</Words>
  <Application>Microsoft Office PowerPoint</Application>
  <PresentationFormat>Widescreen</PresentationFormat>
  <Paragraphs>186</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Aptos</vt:lpstr>
      <vt:lpstr>Arial</vt:lpstr>
      <vt:lpstr>Calibri</vt:lpstr>
      <vt:lpstr>Calibri Light</vt:lpstr>
      <vt:lpstr>Cambria Math</vt:lpstr>
      <vt:lpstr>Wingdings</vt:lpstr>
      <vt:lpstr>Office Theme</vt:lpstr>
      <vt:lpstr>Cycling of Non-Self-Representing PSUs in the National Health Interview Survey</vt:lpstr>
      <vt:lpstr>Two-stage Sample Design</vt:lpstr>
      <vt:lpstr>Outline</vt:lpstr>
      <vt:lpstr>PSU Definitions (including SR/NSR type)</vt:lpstr>
      <vt:lpstr>PSU Stratification</vt:lpstr>
      <vt:lpstr>NSR PSU Cycling</vt:lpstr>
      <vt:lpstr>A Picture of NSR Cycling for One State</vt:lpstr>
      <vt:lpstr>Determining the Annual Number of NSR PSUs In Sample (k)</vt:lpstr>
      <vt:lpstr>Determination of “quasi-SR” (QSR) PSUs, Skip Interval for Systematic PPSWOR Sampling</vt:lpstr>
      <vt:lpstr>Selection of non-QSR PSU sample (if necessary)</vt:lpstr>
      <vt:lpstr>Sample-year assignment</vt:lpstr>
      <vt:lpstr>PSU Weights</vt:lpstr>
      <vt:lpstr>Probability of NSR Selection to Overall Cycling Sample (P_0)</vt:lpstr>
      <vt:lpstr>Conditional Probability of NSR PSU being in Year y, P_(y|0)</vt:lpstr>
      <vt:lpstr>Final Note</vt:lpstr>
      <vt:lpstr>Questions?</vt:lpstr>
    </vt:vector>
  </TitlesOfParts>
  <Company>U.S. Census Bureau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NHIS PSU Sample Selection in the 2020-based Redesign</dc:title>
  <dc:creator>Padraic Murphy (CENSUS/DSMD FED)</dc:creator>
  <cp:lastModifiedBy>Padraic Murphy (CENSUS/DSMD FED)</cp:lastModifiedBy>
  <cp:revision>38</cp:revision>
  <dcterms:created xsi:type="dcterms:W3CDTF">2023-04-18T12:26:43Z</dcterms:created>
  <dcterms:modified xsi:type="dcterms:W3CDTF">2024-07-17T20:33:47Z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0x0101006591A381BE64C346816F4F300B47B87D</vt:lpwstr>
  </property>
</Properties>
</file>